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sldIdLst>
    <p:sldId id="256" r:id="rId6"/>
    <p:sldId id="257" r:id="rId7"/>
    <p:sldId id="258" r:id="rId8"/>
    <p:sldId id="259" r:id="rId9"/>
    <p:sldId id="263" r:id="rId10"/>
    <p:sldId id="260" r:id="rId11"/>
    <p:sldId id="261" r:id="rId12"/>
    <p:sldId id="265" r:id="rId13"/>
    <p:sldId id="266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085A1"/>
    <a:srgbClr val="3B5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8" autoAdjust="0"/>
  </p:normalViewPr>
  <p:slideViewPr>
    <p:cSldViewPr snapToGrid="0">
      <p:cViewPr varScale="1">
        <p:scale>
          <a:sx n="103" d="100"/>
          <a:sy n="103" d="100"/>
        </p:scale>
        <p:origin x="144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66" y="364792"/>
            <a:ext cx="278374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2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AF62F3-563F-4538-B797-BCFFA0C35A55}" type="datetimeFigureOut">
              <a:rPr lang="da-DK" smtClean="0"/>
              <a:pPr/>
              <a:t>15-05-2023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F50-39BA-4586-8B54-E51EE54A86B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695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97F585-0583-4BB1-9669-3B70DD9C4F14}" type="datetimeFigureOut">
              <a:rPr lang="da-DK" smtClean="0"/>
              <a:pPr/>
              <a:t>15-05-2023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F3BB7-15B2-49F6-A53D-BE138B2C232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293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97F585-0583-4BB1-9669-3B70DD9C4F14}" type="datetimeFigureOut">
              <a:rPr lang="da-DK" smtClean="0"/>
              <a:pPr/>
              <a:t>15-05-2023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F3BB7-15B2-49F6-A53D-BE138B2C232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426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97F585-0583-4BB1-9669-3B70DD9C4F14}" type="datetimeFigureOut">
              <a:rPr lang="da-DK" smtClean="0"/>
              <a:pPr/>
              <a:t>15-05-2023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F3BB7-15B2-49F6-A53D-BE138B2C232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566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97F585-0583-4BB1-9669-3B70DD9C4F14}" type="datetimeFigureOut">
              <a:rPr lang="da-DK" smtClean="0"/>
              <a:pPr/>
              <a:t>15-05-2023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F3BB7-15B2-49F6-A53D-BE138B2C232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204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9DE8-4089-4AFA-95EB-A316AAA892C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304800"/>
            <a:ext cx="797348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i master</a:t>
            </a:r>
            <a:endParaRPr lang="da-D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4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1" y="174661"/>
            <a:ext cx="7315200" cy="10839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04000" y="1800000"/>
            <a:ext cx="9949800" cy="3835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fld id="{B697F585-0583-4BB1-9669-3B70DD9C4F14}" type="datetimeFigureOut">
              <a:rPr lang="da-DK" smtClean="0"/>
              <a:pPr/>
              <a:t>15-05-2023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50BF3BB7-15B2-49F6-A53D-BE138B2C232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28" y="360000"/>
            <a:ext cx="278374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6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58" r:id="rId4"/>
    <p:sldLayoutId id="2147483659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a-DK" sz="4000" kern="1200" dirty="0">
          <a:solidFill>
            <a:srgbClr val="0085A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1500"/>
        </a:spcAft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sjaelland.dk/Sundhed/for-fagfolk/fokoalmenpraksis/Sider/default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dhed.dk/borger/guides/sundhedstilbud/region-sjaelland/" TargetMode="External"/><Relationship Id="rId2" Type="http://schemas.openxmlformats.org/officeDocument/2006/relationships/hyperlink" Target="http://www.regionsjaelland.dk/sundhed/geo/psykiatrien/behandlingssteder/sexologisk-regionsklinik-roskilde/Sider/default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egionsjaelland.dk/Sundhed/patient-i-region-sjaelland/Sundhedsaftalen/Genoptraening_og_rehabilitering/Sider/2.1.2.-Rehabilitering-og-palliation-ifm-kr%C3%A6ft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969110" y="1812758"/>
            <a:ext cx="6656153" cy="3449053"/>
          </a:xfrm>
        </p:spPr>
        <p:txBody>
          <a:bodyPr anchor="ctr" anchorCtr="0">
            <a:normAutofit/>
          </a:bodyPr>
          <a:lstStyle/>
          <a:p>
            <a:pPr>
              <a:lnSpc>
                <a:spcPts val="4800"/>
              </a:lnSpc>
            </a:pPr>
            <a:r>
              <a:rPr lang="da-DK" sz="4800" dirty="0" smtClean="0">
                <a:solidFill>
                  <a:schemeClr val="bg1"/>
                </a:solidFill>
              </a:rPr>
              <a:t>Dialogbaseret Værktøj</a:t>
            </a:r>
            <a:endParaRPr lang="da-DK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Dialogbaseret værktøj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Introduktion til værktøjet</a:t>
            </a:r>
          </a:p>
          <a:p>
            <a:r>
              <a:rPr lang="da-DK" dirty="0"/>
              <a:t>Patientcase – en hverdagssituation i almen praksis</a:t>
            </a:r>
          </a:p>
          <a:p>
            <a:r>
              <a:rPr lang="da-DK" dirty="0"/>
              <a:t>Drøftelse af refleksspørgsmål i små grupper</a:t>
            </a:r>
          </a:p>
          <a:p>
            <a:r>
              <a:rPr lang="da-DK" dirty="0"/>
              <a:t>Drøftelse af pointer ved refleksspørgsmålene i plenum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187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Introduktion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Læring sker via refleksioner i </a:t>
            </a:r>
            <a:r>
              <a:rPr lang="da-DK" dirty="0" smtClean="0"/>
              <a:t>gruppen</a:t>
            </a:r>
          </a:p>
          <a:p>
            <a:r>
              <a:rPr lang="da-DK" dirty="0"/>
              <a:t>Der er ikke ét rigtigt </a:t>
            </a:r>
            <a:r>
              <a:rPr lang="da-DK" dirty="0" smtClean="0"/>
              <a:t>svar</a:t>
            </a:r>
          </a:p>
          <a:p>
            <a:r>
              <a:rPr lang="da-DK" dirty="0"/>
              <a:t>Vigtigt at dele egne erfaringer og idéer til, hvordan man også kan reagere og agere i lignende situationer – måske på en mere reflekteret </a:t>
            </a:r>
            <a:r>
              <a:rPr lang="da-DK" dirty="0" smtClean="0"/>
              <a:t>måde</a:t>
            </a:r>
          </a:p>
          <a:p>
            <a:r>
              <a:rPr lang="da-DK" dirty="0"/>
              <a:t>Vigtigt at få kompleksiteten frem i lyset i drøftelserne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580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Rehabilitering </a:t>
            </a:r>
            <a:br>
              <a:rPr lang="da-DK" dirty="0" smtClean="0"/>
            </a:br>
            <a:r>
              <a:rPr lang="da-DK" sz="2000" dirty="0" smtClean="0"/>
              <a:t>– tre kræftformer, men universelle dilemmaer</a:t>
            </a: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04000" y="1800000"/>
            <a:ext cx="9949800" cy="4070864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De tre dialogbaserede værktøjer sætter fokus på nedenstående problemstillinger, som kan være relevante for mange patienter, der er blevet behandler for kræft. </a:t>
            </a:r>
            <a:endParaRPr lang="da-DK" sz="2000" dirty="0" smtClean="0"/>
          </a:p>
          <a:p>
            <a:r>
              <a:rPr lang="da-DK" sz="2000" dirty="0"/>
              <a:t>Seksuelle </a:t>
            </a:r>
            <a:r>
              <a:rPr lang="da-DK" sz="2000" dirty="0" smtClean="0"/>
              <a:t>problemer</a:t>
            </a:r>
          </a:p>
          <a:p>
            <a:r>
              <a:rPr lang="da-DK" sz="2000" dirty="0"/>
              <a:t>Arbejdsrelaterede </a:t>
            </a:r>
            <a:r>
              <a:rPr lang="da-DK" sz="2000" dirty="0" smtClean="0"/>
              <a:t>udfordringer</a:t>
            </a:r>
          </a:p>
          <a:p>
            <a:r>
              <a:rPr lang="da-DK" sz="2000" dirty="0"/>
              <a:t>Psykiske følgevirkninger, herunder ændret </a:t>
            </a:r>
            <a:r>
              <a:rPr lang="da-DK" sz="2000" dirty="0" smtClean="0"/>
              <a:t>identitet</a:t>
            </a:r>
          </a:p>
          <a:p>
            <a:r>
              <a:rPr lang="da-DK" sz="2000" dirty="0"/>
              <a:t>Problemer i forhold til familien</a:t>
            </a:r>
          </a:p>
          <a:p>
            <a:pPr marL="0" indent="0">
              <a:buNone/>
            </a:pPr>
            <a:r>
              <a:rPr lang="da-DK" sz="2000" dirty="0" smtClean="0"/>
              <a:t>De forskellige cases kan anvendes uafhængig af hinanden</a:t>
            </a:r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976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Tidlig opsporing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04000" y="1800000"/>
            <a:ext cx="9949800" cy="4611191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 smtClean="0"/>
              <a:t>Tidlig opsporing omhandler dilemmaer, som kan være en udfordring i almen praksis. Enten fordi det drejer sig om sjældne kræftformer, </a:t>
            </a:r>
            <a:r>
              <a:rPr lang="da-DK" sz="2000" dirty="0" err="1" smtClean="0"/>
              <a:t>konkurrende</a:t>
            </a:r>
            <a:r>
              <a:rPr lang="da-DK" sz="2000" dirty="0" smtClean="0"/>
              <a:t> sygdomme eller pres fra patienter. Det drejer sig om følgende fem dilemmaer:</a:t>
            </a:r>
          </a:p>
          <a:p>
            <a:r>
              <a:rPr lang="da-DK" sz="2000" dirty="0" smtClean="0"/>
              <a:t>Hypofysetumor</a:t>
            </a:r>
          </a:p>
          <a:p>
            <a:r>
              <a:rPr lang="da-DK" sz="2000" dirty="0" err="1" smtClean="0"/>
              <a:t>Myelomatose</a:t>
            </a:r>
            <a:endParaRPr lang="da-DK" sz="2000" dirty="0" smtClean="0"/>
          </a:p>
          <a:p>
            <a:r>
              <a:rPr lang="da-DK" sz="2000" dirty="0" smtClean="0"/>
              <a:t>PSA-måling</a:t>
            </a:r>
          </a:p>
          <a:p>
            <a:r>
              <a:rPr lang="da-DK" sz="2000" dirty="0" smtClean="0"/>
              <a:t>Skizofreni og symptomer, der kan være tegn på kræft</a:t>
            </a:r>
          </a:p>
          <a:p>
            <a:r>
              <a:rPr lang="da-DK" sz="2000" dirty="0" smtClean="0"/>
              <a:t>Funktionelle lidelse og symptomer, der kan være tegn på kræft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95708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Hvor finder jeg Dialogbaseret Værktøj?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Dialogbaseret Værktøj får du adgang til via Region Sjællands hjemmeside. Vi har oprettet en side for almen praksis ved navn Forskning og Kompetenceudvikling. Du finder link til siden her:</a:t>
            </a:r>
          </a:p>
          <a:p>
            <a:pPr marL="0" indent="0">
              <a:buNone/>
            </a:pPr>
            <a:r>
              <a:rPr lang="da-DK" dirty="0">
                <a:hlinkClick r:id="rId2"/>
              </a:rPr>
              <a:t>https://www.regionsjaelland.dk/Sundhed/for-fagfolk/fokoalmenpraksis/Sider/default.aspx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910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Refleksionsspørgsmål til slut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er det vigtigste, du tager med </a:t>
            </a:r>
            <a:r>
              <a:rPr lang="da-DK" dirty="0" smtClean="0"/>
              <a:t>herfra?</a:t>
            </a:r>
          </a:p>
          <a:p>
            <a:r>
              <a:rPr lang="da-DK" dirty="0"/>
              <a:t>Er der tanker, du gerne vil dele med de </a:t>
            </a:r>
            <a:r>
              <a:rPr lang="da-DK" dirty="0" smtClean="0"/>
              <a:t>andre?</a:t>
            </a:r>
          </a:p>
          <a:p>
            <a:r>
              <a:rPr lang="da-DK" dirty="0"/>
              <a:t>Er der noget, som du tror, du vil gøre anderledes i fremtiden?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183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958851" y="1329747"/>
            <a:ext cx="10762094" cy="48964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Sexologisk </a:t>
            </a:r>
            <a:r>
              <a:rPr lang="da-DK" sz="2000" dirty="0"/>
              <a:t>Klinik Roskilde: </a:t>
            </a:r>
            <a:r>
              <a:rPr lang="da-DK" sz="2000" dirty="0">
                <a:hlinkClick r:id="rId2"/>
              </a:rPr>
              <a:t>http://</a:t>
            </a:r>
            <a:r>
              <a:rPr lang="da-DK" sz="2000" dirty="0" smtClean="0">
                <a:hlinkClick r:id="rId2"/>
              </a:rPr>
              <a:t>www.regionsjaelland.dk/sundhed/geo/psykiatrien/behandlingssteder/sexologisk-regionsklinik-roskilde/Sider/default.aspx</a:t>
            </a: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Tilbud om kræftrehabilitering på sygehuse og </a:t>
            </a:r>
            <a:r>
              <a:rPr lang="da-DK" sz="2000" dirty="0"/>
              <a:t>i kommunerne: </a:t>
            </a:r>
            <a:r>
              <a:rPr lang="da-DK" sz="2000" dirty="0">
                <a:hlinkClick r:id="rId3"/>
              </a:rPr>
              <a:t>https://www.sundhed.dk/borger/guides/sundhedstilbud/region-sjaelland</a:t>
            </a:r>
            <a:r>
              <a:rPr lang="da-DK" sz="2000" dirty="0" smtClean="0">
                <a:hlinkClick r:id="rId3"/>
              </a:rPr>
              <a:t>/</a:t>
            </a: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Værktøjer til kræftrehabilitering i </a:t>
            </a:r>
            <a:r>
              <a:rPr lang="da-DK" sz="2000" dirty="0"/>
              <a:t>Region Sjælland: </a:t>
            </a:r>
            <a:r>
              <a:rPr lang="da-DK" sz="2000" dirty="0">
                <a:hlinkClick r:id="rId4"/>
              </a:rPr>
              <a:t>http://www.regionsjaelland.dk/Sundhed/patient-i-region-sjaelland/Sundhedsaftalen/Genoptraening_og_rehabilitering/Sider/2.1.2.-</a:t>
            </a:r>
            <a:r>
              <a:rPr lang="da-DK" sz="2000" dirty="0" smtClean="0">
                <a:hlinkClick r:id="rId4"/>
              </a:rPr>
              <a:t>Rehabilitering-og-palliation-ifm-kr%C3%A6ft.aspx</a:t>
            </a: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Links til sider med nyttig viden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094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i dag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07" y="1590878"/>
            <a:ext cx="695597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35249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RSJ farver">
      <a:dk1>
        <a:srgbClr val="000000"/>
      </a:dk1>
      <a:lt1>
        <a:srgbClr val="FFFFFF"/>
      </a:lt1>
      <a:dk2>
        <a:srgbClr val="595959"/>
      </a:dk2>
      <a:lt2>
        <a:srgbClr val="94948F"/>
      </a:lt2>
      <a:accent1>
        <a:srgbClr val="0085A1"/>
      </a:accent1>
      <a:accent2>
        <a:srgbClr val="94948F"/>
      </a:accent2>
      <a:accent3>
        <a:srgbClr val="595959"/>
      </a:accent3>
      <a:accent4>
        <a:srgbClr val="FF6D22"/>
      </a:accent4>
      <a:accent5>
        <a:srgbClr val="D4DF4D"/>
      </a:accent5>
      <a:accent6>
        <a:srgbClr val="00B092"/>
      </a:accent6>
      <a:hlink>
        <a:srgbClr val="0F4DBC"/>
      </a:hlink>
      <a:folHlink>
        <a:srgbClr val="80633B"/>
      </a:folHlink>
    </a:clrScheme>
    <a:fontScheme name="RSJ tekster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 test af forside.pptx" id="{A46B21A8-A8BF-4F90-B025-18D351D245D6}" vid="{56BFBECD-A292-4477-B08D-3CE36B3A4B6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23cfc3d-9971-4515-8f86-5d12b0fb90fa">VPRWZH5273KT-908587695-7</_dlc_DocId>
    <_dlc_DocIdUrl xmlns="423cfc3d-9971-4515-8f86-5d12b0fb90fa">
      <Url>http://rediger.regionsjaelland.dk/Sundhed/for-fagfolk/fokoalmenpraksis/kompetenceudvikling/_layouts/DocIdRedir.aspx?ID=VPRWZH5273KT-908587695-7</Url>
      <Description>VPRWZH5273KT-908587695-7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B30D4E6540AE48A328F3DFFFE17631" ma:contentTypeVersion="1" ma:contentTypeDescription="Opret et nyt dokument." ma:contentTypeScope="" ma:versionID="5bae4de385aa8147b972b133577778ef">
  <xsd:schema xmlns:xsd="http://www.w3.org/2001/XMLSchema" xmlns:xs="http://www.w3.org/2001/XMLSchema" xmlns:p="http://schemas.microsoft.com/office/2006/metadata/properties" xmlns:ns1="http://schemas.microsoft.com/sharepoint/v3" xmlns:ns2="423cfc3d-9971-4515-8f86-5d12b0fb90fa" targetNamespace="http://schemas.microsoft.com/office/2006/metadata/properties" ma:root="true" ma:fieldsID="bece49afd46a4d19405a7411f3e9528b" ns1:_="" ns2:_="">
    <xsd:import namespace="http://schemas.microsoft.com/sharepoint/v3"/>
    <xsd:import namespace="423cfc3d-9971-4515-8f86-5d12b0fb90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cfc3d-9971-4515-8f86-5d12b0fb90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70728-2F91-4F16-B1B3-8FA2213379F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75BE9AC-A849-40C5-8368-83D35FE84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5E031-4375-4618-8EDF-D55DF9932DF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23cfc3d-9971-4515-8f86-5d12b0fb90fa"/>
  </ds:schemaRefs>
</ds:datastoreItem>
</file>

<file path=customXml/itemProps4.xml><?xml version="1.0" encoding="utf-8"?>
<ds:datastoreItem xmlns:ds="http://schemas.openxmlformats.org/officeDocument/2006/customXml" ds:itemID="{3EEAB845-6725-438E-9838-60A179B7F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3cfc3d-9971-4515-8f86-5d12b0fb90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Det nære sundhedsvæsen_2019</Template>
  <TotalTime>42</TotalTime>
  <Words>311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Georgia</vt:lpstr>
      <vt:lpstr>Brugerdefineret design</vt:lpstr>
      <vt:lpstr>Dialogbaseret Værktøj</vt:lpstr>
      <vt:lpstr>Dialogbaseret værktøj</vt:lpstr>
      <vt:lpstr>Introduktion</vt:lpstr>
      <vt:lpstr>Rehabilitering  – tre kræftformer, men universelle dilemmaer</vt:lpstr>
      <vt:lpstr>Tidlig opsporing</vt:lpstr>
      <vt:lpstr>Hvor finder jeg Dialogbaseret Værktøj?</vt:lpstr>
      <vt:lpstr>Refleksionsspørgsmål til slut</vt:lpstr>
      <vt:lpstr>Links til sider med nyttig viden</vt:lpstr>
      <vt:lpstr>Tak for i dag</vt:lpstr>
    </vt:vector>
  </TitlesOfParts>
  <Company>Region Sjaelland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Dialogbaseret Værktøj</dc:title>
  <dc:creator>Britta Ortiz Echeverria</dc:creator>
  <cp:lastModifiedBy>Martin Mandal</cp:lastModifiedBy>
  <cp:revision>5</cp:revision>
  <dcterms:created xsi:type="dcterms:W3CDTF">2020-04-06T09:40:08Z</dcterms:created>
  <dcterms:modified xsi:type="dcterms:W3CDTF">2023-05-15T11:28:40Z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0x01010018B30D4E6540AE48A328F3DFFFE17631</vt:lpwstr>
  </property>
  <property fmtid="{D5CDD505-2E9C-101B-9397-08002B2CF9AE}" pid="3" name="_dlc_DocIdItemGuid">
    <vt:lpwstr>a323a583-561d-4fdf-a031-551d2fae4974</vt:lpwstr>
  </property>
</Properties>
</file>