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27" r:id="rId3"/>
    <p:sldId id="322" r:id="rId4"/>
    <p:sldId id="329" r:id="rId5"/>
    <p:sldId id="325" r:id="rId6"/>
    <p:sldId id="313" r:id="rId7"/>
    <p:sldId id="1272" r:id="rId8"/>
    <p:sldId id="1270" r:id="rId9"/>
    <p:sldId id="1262" r:id="rId10"/>
    <p:sldId id="300" r:id="rId11"/>
    <p:sldId id="315" r:id="rId12"/>
    <p:sldId id="1273" r:id="rId13"/>
    <p:sldId id="1265" r:id="rId14"/>
    <p:sldId id="1266" r:id="rId15"/>
    <p:sldId id="1267" r:id="rId16"/>
    <p:sldId id="1268" r:id="rId17"/>
    <p:sldId id="1269" r:id="rId18"/>
    <p:sldId id="1274" r:id="rId19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77778-AB15-0C48-BB70-063625A7A7FF}" v="99" dt="2024-05-13T13:10:49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78424"/>
  </p:normalViewPr>
  <p:slideViewPr>
    <p:cSldViewPr snapToGrid="0">
      <p:cViewPr varScale="1">
        <p:scale>
          <a:sx n="102" d="100"/>
          <a:sy n="102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3302F-2803-4135-AC52-E6E19D6F9C0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DAE32DE-B214-4C34-970A-7A7B10612156}">
      <dgm:prSet phldrT="[Tekst]"/>
      <dgm:spPr/>
      <dgm:t>
        <a:bodyPr/>
        <a:lstStyle/>
        <a:p>
          <a:r>
            <a:rPr lang="da-DK" dirty="0"/>
            <a:t>Indhold</a:t>
          </a:r>
        </a:p>
      </dgm:t>
    </dgm:pt>
    <dgm:pt modelId="{C2B625B2-3C0E-4D3E-86F1-04E747266EEC}" type="parTrans" cxnId="{D6D439D5-D556-4F02-B3D8-2CDAAEDE543D}">
      <dgm:prSet/>
      <dgm:spPr/>
      <dgm:t>
        <a:bodyPr/>
        <a:lstStyle/>
        <a:p>
          <a:endParaRPr lang="da-DK"/>
        </a:p>
      </dgm:t>
    </dgm:pt>
    <dgm:pt modelId="{610BBF7C-EAD3-4003-ADF7-42D0E7422A58}" type="sibTrans" cxnId="{D6D439D5-D556-4F02-B3D8-2CDAAEDE543D}">
      <dgm:prSet/>
      <dgm:spPr/>
      <dgm:t>
        <a:bodyPr/>
        <a:lstStyle/>
        <a:p>
          <a:endParaRPr lang="da-DK"/>
        </a:p>
      </dgm:t>
    </dgm:pt>
    <dgm:pt modelId="{66429848-7EEC-4642-B7B5-E0CC0DCA4A23}">
      <dgm:prSet phldrT="[Tekst]"/>
      <dgm:spPr/>
      <dgm:t>
        <a:bodyPr/>
        <a:lstStyle/>
        <a:p>
          <a:endParaRPr lang="da-DK" dirty="0"/>
        </a:p>
      </dgm:t>
    </dgm:pt>
    <dgm:pt modelId="{55371312-B3E0-4112-941C-C62D31FD0A7C}" type="parTrans" cxnId="{34B7A2B8-2AE0-4CB5-AA65-A225DB7B199A}">
      <dgm:prSet/>
      <dgm:spPr/>
      <dgm:t>
        <a:bodyPr/>
        <a:lstStyle/>
        <a:p>
          <a:endParaRPr lang="da-DK"/>
        </a:p>
      </dgm:t>
    </dgm:pt>
    <dgm:pt modelId="{F120334F-CFBC-41E6-8CB7-BBC6B820F791}" type="sibTrans" cxnId="{34B7A2B8-2AE0-4CB5-AA65-A225DB7B199A}">
      <dgm:prSet/>
      <dgm:spPr/>
      <dgm:t>
        <a:bodyPr/>
        <a:lstStyle/>
        <a:p>
          <a:endParaRPr lang="da-DK"/>
        </a:p>
      </dgm:t>
    </dgm:pt>
    <dgm:pt modelId="{8D051D96-15E4-47C3-A57B-6A4B1EB78018}">
      <dgm:prSet phldrT="[Tekst]"/>
      <dgm:spPr/>
      <dgm:t>
        <a:bodyPr/>
        <a:lstStyle/>
        <a:p>
          <a:endParaRPr lang="da-DK" dirty="0"/>
        </a:p>
      </dgm:t>
    </dgm:pt>
    <dgm:pt modelId="{AAC6AF4B-0917-4CB8-AE14-0F55B8516F45}" type="parTrans" cxnId="{1B364BFB-A67B-4828-8CBE-9F62E7D9940E}">
      <dgm:prSet/>
      <dgm:spPr/>
      <dgm:t>
        <a:bodyPr/>
        <a:lstStyle/>
        <a:p>
          <a:endParaRPr lang="da-DK"/>
        </a:p>
      </dgm:t>
    </dgm:pt>
    <dgm:pt modelId="{90710F6A-ABF5-4F93-940F-ACD2396D4F51}" type="sibTrans" cxnId="{1B364BFB-A67B-4828-8CBE-9F62E7D9940E}">
      <dgm:prSet/>
      <dgm:spPr/>
      <dgm:t>
        <a:bodyPr/>
        <a:lstStyle/>
        <a:p>
          <a:endParaRPr lang="da-DK"/>
        </a:p>
      </dgm:t>
    </dgm:pt>
    <dgm:pt modelId="{566F1123-F0D7-41C3-A642-0259C3B25974}">
      <dgm:prSet phldrT="[Tekst]"/>
      <dgm:spPr/>
      <dgm:t>
        <a:bodyPr/>
        <a:lstStyle/>
        <a:p>
          <a:endParaRPr lang="da-DK" dirty="0"/>
        </a:p>
      </dgm:t>
    </dgm:pt>
    <dgm:pt modelId="{1F170079-4135-4584-981E-44FECEE7FC0F}" type="parTrans" cxnId="{7C09C1DB-B0DE-4ADA-AA4B-04F2CB19484F}">
      <dgm:prSet/>
      <dgm:spPr/>
      <dgm:t>
        <a:bodyPr/>
        <a:lstStyle/>
        <a:p>
          <a:endParaRPr lang="da-DK"/>
        </a:p>
      </dgm:t>
    </dgm:pt>
    <dgm:pt modelId="{8894B31D-D658-42A1-95CD-511534CE6128}" type="sibTrans" cxnId="{7C09C1DB-B0DE-4ADA-AA4B-04F2CB19484F}">
      <dgm:prSet/>
      <dgm:spPr/>
      <dgm:t>
        <a:bodyPr/>
        <a:lstStyle/>
        <a:p>
          <a:endParaRPr lang="da-DK"/>
        </a:p>
      </dgm:t>
    </dgm:pt>
    <dgm:pt modelId="{5042C644-F434-4CC1-8B0C-19EFB70BA254}">
      <dgm:prSet phldrT="[Tekst]"/>
      <dgm:spPr/>
      <dgm:t>
        <a:bodyPr/>
        <a:lstStyle/>
        <a:p>
          <a:endParaRPr lang="da-DK" dirty="0"/>
        </a:p>
      </dgm:t>
    </dgm:pt>
    <dgm:pt modelId="{35A6CCB0-2584-4B3E-ABF5-E38B871E569E}" type="parTrans" cxnId="{30ACE007-9C4C-4992-B089-1F8C30D76371}">
      <dgm:prSet/>
      <dgm:spPr/>
      <dgm:t>
        <a:bodyPr/>
        <a:lstStyle/>
        <a:p>
          <a:endParaRPr lang="da-DK"/>
        </a:p>
      </dgm:t>
    </dgm:pt>
    <dgm:pt modelId="{A3EFA5AE-C640-47D9-BB96-6455EDF28C4E}" type="sibTrans" cxnId="{30ACE007-9C4C-4992-B089-1F8C30D76371}">
      <dgm:prSet/>
      <dgm:spPr/>
      <dgm:t>
        <a:bodyPr/>
        <a:lstStyle/>
        <a:p>
          <a:endParaRPr lang="da-DK"/>
        </a:p>
      </dgm:t>
    </dgm:pt>
    <dgm:pt modelId="{B6F83A38-EB90-4565-8D00-EE5D51BAAC25}">
      <dgm:prSet phldrT="[Tekst]"/>
      <dgm:spPr/>
      <dgm:t>
        <a:bodyPr/>
        <a:lstStyle/>
        <a:p>
          <a:endParaRPr lang="da-DK" dirty="0"/>
        </a:p>
      </dgm:t>
    </dgm:pt>
    <dgm:pt modelId="{1D2201DB-A065-46DB-95D4-C6B9F86534AE}" type="sibTrans" cxnId="{B2148238-6CE3-474B-AE0A-1FACBF2EFD65}">
      <dgm:prSet/>
      <dgm:spPr/>
      <dgm:t>
        <a:bodyPr/>
        <a:lstStyle/>
        <a:p>
          <a:endParaRPr lang="da-DK"/>
        </a:p>
      </dgm:t>
    </dgm:pt>
    <dgm:pt modelId="{11C2F62B-BC4F-417B-B321-BB6EDFFD555B}" type="parTrans" cxnId="{B2148238-6CE3-474B-AE0A-1FACBF2EFD65}">
      <dgm:prSet/>
      <dgm:spPr/>
      <dgm:t>
        <a:bodyPr/>
        <a:lstStyle/>
        <a:p>
          <a:endParaRPr lang="da-DK"/>
        </a:p>
      </dgm:t>
    </dgm:pt>
    <dgm:pt modelId="{81B1F831-02AD-4E92-8D12-5BE51A409C2D}" type="pres">
      <dgm:prSet presAssocID="{AC13302F-2803-4135-AC52-E6E19D6F9C0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85E028-F9E4-4F55-82AD-328AAE9639F1}" type="pres">
      <dgm:prSet presAssocID="{5DAE32DE-B214-4C34-970A-7A7B10612156}" presName="centerShape" presStyleLbl="node0" presStyleIdx="0" presStyleCnt="1"/>
      <dgm:spPr/>
    </dgm:pt>
    <dgm:pt modelId="{C7DB0517-657B-402B-BEE5-F6170D29E4FA}" type="pres">
      <dgm:prSet presAssocID="{55371312-B3E0-4112-941C-C62D31FD0A7C}" presName="parTrans" presStyleLbl="bgSibTrans2D1" presStyleIdx="0" presStyleCnt="5"/>
      <dgm:spPr/>
    </dgm:pt>
    <dgm:pt modelId="{A93098B3-E9EA-4274-9406-2015DE08CDC1}" type="pres">
      <dgm:prSet presAssocID="{66429848-7EEC-4642-B7B5-E0CC0DCA4A23}" presName="node" presStyleLbl="node1" presStyleIdx="0" presStyleCnt="5" custRadScaleRad="135031" custRadScaleInc="-33332">
        <dgm:presLayoutVars>
          <dgm:bulletEnabled val="1"/>
        </dgm:presLayoutVars>
      </dgm:prSet>
      <dgm:spPr/>
    </dgm:pt>
    <dgm:pt modelId="{E79329D5-5493-4729-8908-61AA05D89A3A}" type="pres">
      <dgm:prSet presAssocID="{AAC6AF4B-0917-4CB8-AE14-0F55B8516F45}" presName="parTrans" presStyleLbl="bgSibTrans2D1" presStyleIdx="1" presStyleCnt="5"/>
      <dgm:spPr/>
    </dgm:pt>
    <dgm:pt modelId="{21D72E75-1DB4-4CA9-B044-10B28A688415}" type="pres">
      <dgm:prSet presAssocID="{8D051D96-15E4-47C3-A57B-6A4B1EB78018}" presName="node" presStyleLbl="node1" presStyleIdx="1" presStyleCnt="5" custRadScaleRad="218112" custRadScaleInc="-25529">
        <dgm:presLayoutVars>
          <dgm:bulletEnabled val="1"/>
        </dgm:presLayoutVars>
      </dgm:prSet>
      <dgm:spPr/>
    </dgm:pt>
    <dgm:pt modelId="{FE0A17E0-0922-40CA-91D2-5459D58D781B}" type="pres">
      <dgm:prSet presAssocID="{1F170079-4135-4584-981E-44FECEE7FC0F}" presName="parTrans" presStyleLbl="bgSibTrans2D1" presStyleIdx="2" presStyleCnt="5"/>
      <dgm:spPr/>
    </dgm:pt>
    <dgm:pt modelId="{8755826F-E1A8-450B-8728-ACDE99F49EFE}" type="pres">
      <dgm:prSet presAssocID="{566F1123-F0D7-41C3-A642-0259C3B25974}" presName="node" presStyleLbl="node1" presStyleIdx="2" presStyleCnt="5">
        <dgm:presLayoutVars>
          <dgm:bulletEnabled val="1"/>
        </dgm:presLayoutVars>
      </dgm:prSet>
      <dgm:spPr/>
    </dgm:pt>
    <dgm:pt modelId="{0864A2E6-BE6D-4A0D-BEFB-977123760E0E}" type="pres">
      <dgm:prSet presAssocID="{11C2F62B-BC4F-417B-B321-BB6EDFFD555B}" presName="parTrans" presStyleLbl="bgSibTrans2D1" presStyleIdx="3" presStyleCnt="5"/>
      <dgm:spPr/>
    </dgm:pt>
    <dgm:pt modelId="{6FE2CA7E-609B-4BD5-8C29-4C24A854E652}" type="pres">
      <dgm:prSet presAssocID="{B6F83A38-EB90-4565-8D00-EE5D51BAAC25}" presName="node" presStyleLbl="node1" presStyleIdx="3" presStyleCnt="5" custRadScaleRad="180918" custRadScaleInc="24375">
        <dgm:presLayoutVars>
          <dgm:bulletEnabled val="1"/>
        </dgm:presLayoutVars>
      </dgm:prSet>
      <dgm:spPr/>
    </dgm:pt>
    <dgm:pt modelId="{D359FC65-83F6-4FD8-9430-3D77C9F3D125}" type="pres">
      <dgm:prSet presAssocID="{35A6CCB0-2584-4B3E-ABF5-E38B871E569E}" presName="parTrans" presStyleLbl="bgSibTrans2D1" presStyleIdx="4" presStyleCnt="5"/>
      <dgm:spPr/>
    </dgm:pt>
    <dgm:pt modelId="{7566C09E-674F-433A-9AD3-AEA993A9C285}" type="pres">
      <dgm:prSet presAssocID="{5042C644-F434-4CC1-8B0C-19EFB70BA254}" presName="node" presStyleLbl="node1" presStyleIdx="4" presStyleCnt="5" custRadScaleRad="181172" custRadScaleInc="26461">
        <dgm:presLayoutVars>
          <dgm:bulletEnabled val="1"/>
        </dgm:presLayoutVars>
      </dgm:prSet>
      <dgm:spPr/>
    </dgm:pt>
  </dgm:ptLst>
  <dgm:cxnLst>
    <dgm:cxn modelId="{B156C502-D893-4D1D-8C17-5DCA63B52299}" type="presOf" srcId="{B6F83A38-EB90-4565-8D00-EE5D51BAAC25}" destId="{6FE2CA7E-609B-4BD5-8C29-4C24A854E652}" srcOrd="0" destOrd="0" presId="urn:microsoft.com/office/officeart/2005/8/layout/radial4"/>
    <dgm:cxn modelId="{30ACE007-9C4C-4992-B089-1F8C30D76371}" srcId="{5DAE32DE-B214-4C34-970A-7A7B10612156}" destId="{5042C644-F434-4CC1-8B0C-19EFB70BA254}" srcOrd="4" destOrd="0" parTransId="{35A6CCB0-2584-4B3E-ABF5-E38B871E569E}" sibTransId="{A3EFA5AE-C640-47D9-BB96-6455EDF28C4E}"/>
    <dgm:cxn modelId="{2D2C831D-BB43-4786-807C-7E5CFE2232D1}" type="presOf" srcId="{11C2F62B-BC4F-417B-B321-BB6EDFFD555B}" destId="{0864A2E6-BE6D-4A0D-BEFB-977123760E0E}" srcOrd="0" destOrd="0" presId="urn:microsoft.com/office/officeart/2005/8/layout/radial4"/>
    <dgm:cxn modelId="{B2148238-6CE3-474B-AE0A-1FACBF2EFD65}" srcId="{5DAE32DE-B214-4C34-970A-7A7B10612156}" destId="{B6F83A38-EB90-4565-8D00-EE5D51BAAC25}" srcOrd="3" destOrd="0" parTransId="{11C2F62B-BC4F-417B-B321-BB6EDFFD555B}" sibTransId="{1D2201DB-A065-46DB-95D4-C6B9F86534AE}"/>
    <dgm:cxn modelId="{7ADFA865-3E97-49EF-A5DF-40A70AE9C813}" type="presOf" srcId="{566F1123-F0D7-41C3-A642-0259C3B25974}" destId="{8755826F-E1A8-450B-8728-ACDE99F49EFE}" srcOrd="0" destOrd="0" presId="urn:microsoft.com/office/officeart/2005/8/layout/radial4"/>
    <dgm:cxn modelId="{D44BC168-D58F-41B7-A6E2-3558498505A7}" type="presOf" srcId="{55371312-B3E0-4112-941C-C62D31FD0A7C}" destId="{C7DB0517-657B-402B-BEE5-F6170D29E4FA}" srcOrd="0" destOrd="0" presId="urn:microsoft.com/office/officeart/2005/8/layout/radial4"/>
    <dgm:cxn modelId="{B004D56D-A2E4-4C2B-85EC-861715F24A4C}" type="presOf" srcId="{1F170079-4135-4584-981E-44FECEE7FC0F}" destId="{FE0A17E0-0922-40CA-91D2-5459D58D781B}" srcOrd="0" destOrd="0" presId="urn:microsoft.com/office/officeart/2005/8/layout/radial4"/>
    <dgm:cxn modelId="{DA30C878-33B1-47D1-8E59-361F37067C57}" type="presOf" srcId="{66429848-7EEC-4642-B7B5-E0CC0DCA4A23}" destId="{A93098B3-E9EA-4274-9406-2015DE08CDC1}" srcOrd="0" destOrd="0" presId="urn:microsoft.com/office/officeart/2005/8/layout/radial4"/>
    <dgm:cxn modelId="{37CBCB79-5DCB-4A6E-80B9-9E7F6A9E5D37}" type="presOf" srcId="{5DAE32DE-B214-4C34-970A-7A7B10612156}" destId="{FD85E028-F9E4-4F55-82AD-328AAE9639F1}" srcOrd="0" destOrd="0" presId="urn:microsoft.com/office/officeart/2005/8/layout/radial4"/>
    <dgm:cxn modelId="{34B7A2B8-2AE0-4CB5-AA65-A225DB7B199A}" srcId="{5DAE32DE-B214-4C34-970A-7A7B10612156}" destId="{66429848-7EEC-4642-B7B5-E0CC0DCA4A23}" srcOrd="0" destOrd="0" parTransId="{55371312-B3E0-4112-941C-C62D31FD0A7C}" sibTransId="{F120334F-CFBC-41E6-8CB7-BBC6B820F791}"/>
    <dgm:cxn modelId="{B06388CD-F1EE-4B19-A5D1-337703FE317A}" type="presOf" srcId="{8D051D96-15E4-47C3-A57B-6A4B1EB78018}" destId="{21D72E75-1DB4-4CA9-B044-10B28A688415}" srcOrd="0" destOrd="0" presId="urn:microsoft.com/office/officeart/2005/8/layout/radial4"/>
    <dgm:cxn modelId="{D6D439D5-D556-4F02-B3D8-2CDAAEDE543D}" srcId="{AC13302F-2803-4135-AC52-E6E19D6F9C02}" destId="{5DAE32DE-B214-4C34-970A-7A7B10612156}" srcOrd="0" destOrd="0" parTransId="{C2B625B2-3C0E-4D3E-86F1-04E747266EEC}" sibTransId="{610BBF7C-EAD3-4003-ADF7-42D0E7422A58}"/>
    <dgm:cxn modelId="{4EEF97D8-F79E-4A27-99BE-91E7F37F4F07}" type="presOf" srcId="{5042C644-F434-4CC1-8B0C-19EFB70BA254}" destId="{7566C09E-674F-433A-9AD3-AEA993A9C285}" srcOrd="0" destOrd="0" presId="urn:microsoft.com/office/officeart/2005/8/layout/radial4"/>
    <dgm:cxn modelId="{7C09C1DB-B0DE-4ADA-AA4B-04F2CB19484F}" srcId="{5DAE32DE-B214-4C34-970A-7A7B10612156}" destId="{566F1123-F0D7-41C3-A642-0259C3B25974}" srcOrd="2" destOrd="0" parTransId="{1F170079-4135-4584-981E-44FECEE7FC0F}" sibTransId="{8894B31D-D658-42A1-95CD-511534CE6128}"/>
    <dgm:cxn modelId="{C5B946F8-0303-4F6C-AC03-C5A67516DD5F}" type="presOf" srcId="{AAC6AF4B-0917-4CB8-AE14-0F55B8516F45}" destId="{E79329D5-5493-4729-8908-61AA05D89A3A}" srcOrd="0" destOrd="0" presId="urn:microsoft.com/office/officeart/2005/8/layout/radial4"/>
    <dgm:cxn modelId="{B4A451F8-5D59-4CDD-89CE-056F46E98CE1}" type="presOf" srcId="{AC13302F-2803-4135-AC52-E6E19D6F9C02}" destId="{81B1F831-02AD-4E92-8D12-5BE51A409C2D}" srcOrd="0" destOrd="0" presId="urn:microsoft.com/office/officeart/2005/8/layout/radial4"/>
    <dgm:cxn modelId="{1B364BFB-A67B-4828-8CBE-9F62E7D9940E}" srcId="{5DAE32DE-B214-4C34-970A-7A7B10612156}" destId="{8D051D96-15E4-47C3-A57B-6A4B1EB78018}" srcOrd="1" destOrd="0" parTransId="{AAC6AF4B-0917-4CB8-AE14-0F55B8516F45}" sibTransId="{90710F6A-ABF5-4F93-940F-ACD2396D4F51}"/>
    <dgm:cxn modelId="{882B31FF-1822-4977-B8CF-2F199EF4593C}" type="presOf" srcId="{35A6CCB0-2584-4B3E-ABF5-E38B871E569E}" destId="{D359FC65-83F6-4FD8-9430-3D77C9F3D125}" srcOrd="0" destOrd="0" presId="urn:microsoft.com/office/officeart/2005/8/layout/radial4"/>
    <dgm:cxn modelId="{87741CFF-F421-4CCF-8CF6-ADC13BBFA389}" type="presParOf" srcId="{81B1F831-02AD-4E92-8D12-5BE51A409C2D}" destId="{FD85E028-F9E4-4F55-82AD-328AAE9639F1}" srcOrd="0" destOrd="0" presId="urn:microsoft.com/office/officeart/2005/8/layout/radial4"/>
    <dgm:cxn modelId="{D30C33BD-CCF7-4993-AAF3-7FEE9D9BC043}" type="presParOf" srcId="{81B1F831-02AD-4E92-8D12-5BE51A409C2D}" destId="{C7DB0517-657B-402B-BEE5-F6170D29E4FA}" srcOrd="1" destOrd="0" presId="urn:microsoft.com/office/officeart/2005/8/layout/radial4"/>
    <dgm:cxn modelId="{6228BA22-208C-4C1F-975E-6A5DBDFF39B9}" type="presParOf" srcId="{81B1F831-02AD-4E92-8D12-5BE51A409C2D}" destId="{A93098B3-E9EA-4274-9406-2015DE08CDC1}" srcOrd="2" destOrd="0" presId="urn:microsoft.com/office/officeart/2005/8/layout/radial4"/>
    <dgm:cxn modelId="{66AF720C-A056-4EEB-ADF7-8282F3F29275}" type="presParOf" srcId="{81B1F831-02AD-4E92-8D12-5BE51A409C2D}" destId="{E79329D5-5493-4729-8908-61AA05D89A3A}" srcOrd="3" destOrd="0" presId="urn:microsoft.com/office/officeart/2005/8/layout/radial4"/>
    <dgm:cxn modelId="{2CA90DB6-58FF-4396-9DFF-C6772A6C31A9}" type="presParOf" srcId="{81B1F831-02AD-4E92-8D12-5BE51A409C2D}" destId="{21D72E75-1DB4-4CA9-B044-10B28A688415}" srcOrd="4" destOrd="0" presId="urn:microsoft.com/office/officeart/2005/8/layout/radial4"/>
    <dgm:cxn modelId="{FED2154F-41C8-437F-8C12-E4779324D87E}" type="presParOf" srcId="{81B1F831-02AD-4E92-8D12-5BE51A409C2D}" destId="{FE0A17E0-0922-40CA-91D2-5459D58D781B}" srcOrd="5" destOrd="0" presId="urn:microsoft.com/office/officeart/2005/8/layout/radial4"/>
    <dgm:cxn modelId="{DA9758BB-2732-4F28-B902-662ECB11DD2B}" type="presParOf" srcId="{81B1F831-02AD-4E92-8D12-5BE51A409C2D}" destId="{8755826F-E1A8-450B-8728-ACDE99F49EFE}" srcOrd="6" destOrd="0" presId="urn:microsoft.com/office/officeart/2005/8/layout/radial4"/>
    <dgm:cxn modelId="{37E257BB-EA3D-4208-80E3-3A3D8F81365D}" type="presParOf" srcId="{81B1F831-02AD-4E92-8D12-5BE51A409C2D}" destId="{0864A2E6-BE6D-4A0D-BEFB-977123760E0E}" srcOrd="7" destOrd="0" presId="urn:microsoft.com/office/officeart/2005/8/layout/radial4"/>
    <dgm:cxn modelId="{6114EF4A-8E6D-43B9-9DE7-35A53856249A}" type="presParOf" srcId="{81B1F831-02AD-4E92-8D12-5BE51A409C2D}" destId="{6FE2CA7E-609B-4BD5-8C29-4C24A854E652}" srcOrd="8" destOrd="0" presId="urn:microsoft.com/office/officeart/2005/8/layout/radial4"/>
    <dgm:cxn modelId="{BACCCA20-AF2A-482B-A8ED-1FD9F73AD1C0}" type="presParOf" srcId="{81B1F831-02AD-4E92-8D12-5BE51A409C2D}" destId="{D359FC65-83F6-4FD8-9430-3D77C9F3D125}" srcOrd="9" destOrd="0" presId="urn:microsoft.com/office/officeart/2005/8/layout/radial4"/>
    <dgm:cxn modelId="{A1582D66-77A4-4527-9FFE-FA5F952C3C55}" type="presParOf" srcId="{81B1F831-02AD-4E92-8D12-5BE51A409C2D}" destId="{7566C09E-674F-433A-9AD3-AEA993A9C28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5E028-F9E4-4F55-82AD-328AAE9639F1}">
      <dsp:nvSpPr>
        <dsp:cNvPr id="0" name=""/>
        <dsp:cNvSpPr/>
      </dsp:nvSpPr>
      <dsp:spPr>
        <a:xfrm>
          <a:off x="4507938" y="2339946"/>
          <a:ext cx="1734807" cy="173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Indhold</a:t>
          </a:r>
        </a:p>
      </dsp:txBody>
      <dsp:txXfrm>
        <a:off x="4761995" y="2594003"/>
        <a:ext cx="1226693" cy="1226693"/>
      </dsp:txXfrm>
    </dsp:sp>
    <dsp:sp modelId="{C7DB0517-657B-402B-BEE5-F6170D29E4FA}">
      <dsp:nvSpPr>
        <dsp:cNvPr id="0" name=""/>
        <dsp:cNvSpPr/>
      </dsp:nvSpPr>
      <dsp:spPr>
        <a:xfrm rot="10586490">
          <a:off x="2008856" y="3095937"/>
          <a:ext cx="2365619" cy="4944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098B3-E9EA-4274-9406-2015DE08CDC1}">
      <dsp:nvSpPr>
        <dsp:cNvPr id="0" name=""/>
        <dsp:cNvSpPr/>
      </dsp:nvSpPr>
      <dsp:spPr>
        <a:xfrm>
          <a:off x="1187102" y="2757335"/>
          <a:ext cx="1648067" cy="131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500" kern="1200" dirty="0"/>
        </a:p>
      </dsp:txBody>
      <dsp:txXfrm>
        <a:off x="1225718" y="2795951"/>
        <a:ext cx="1570835" cy="1241221"/>
      </dsp:txXfrm>
    </dsp:sp>
    <dsp:sp modelId="{E79329D5-5493-4729-8908-61AA05D89A3A}">
      <dsp:nvSpPr>
        <dsp:cNvPr id="0" name=""/>
        <dsp:cNvSpPr/>
      </dsp:nvSpPr>
      <dsp:spPr>
        <a:xfrm rot="12569498">
          <a:off x="606231" y="1414238"/>
          <a:ext cx="4071615" cy="4944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72E75-1DB4-4CA9-B044-10B28A688415}">
      <dsp:nvSpPr>
        <dsp:cNvPr id="0" name=""/>
        <dsp:cNvSpPr/>
      </dsp:nvSpPr>
      <dsp:spPr>
        <a:xfrm>
          <a:off x="45982" y="0"/>
          <a:ext cx="1648067" cy="131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500" kern="1200" dirty="0"/>
        </a:p>
      </dsp:txBody>
      <dsp:txXfrm>
        <a:off x="84598" y="38616"/>
        <a:ext cx="1570835" cy="1241221"/>
      </dsp:txXfrm>
    </dsp:sp>
    <dsp:sp modelId="{FE0A17E0-0922-40CA-91D2-5459D58D781B}">
      <dsp:nvSpPr>
        <dsp:cNvPr id="0" name=""/>
        <dsp:cNvSpPr/>
      </dsp:nvSpPr>
      <dsp:spPr>
        <a:xfrm rot="16200000">
          <a:off x="4581691" y="1206702"/>
          <a:ext cx="1587301" cy="4944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5826F-E1A8-450B-8728-ACDE99F49EFE}">
      <dsp:nvSpPr>
        <dsp:cNvPr id="0" name=""/>
        <dsp:cNvSpPr/>
      </dsp:nvSpPr>
      <dsp:spPr>
        <a:xfrm>
          <a:off x="4551308" y="1035"/>
          <a:ext cx="1648067" cy="131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500" kern="1200" dirty="0"/>
        </a:p>
      </dsp:txBody>
      <dsp:txXfrm>
        <a:off x="4589924" y="39651"/>
        <a:ext cx="1570835" cy="1241221"/>
      </dsp:txXfrm>
    </dsp:sp>
    <dsp:sp modelId="{0864A2E6-BE6D-4A0D-BEFB-977123760E0E}">
      <dsp:nvSpPr>
        <dsp:cNvPr id="0" name=""/>
        <dsp:cNvSpPr/>
      </dsp:nvSpPr>
      <dsp:spPr>
        <a:xfrm rot="19534258">
          <a:off x="5954671" y="1384282"/>
          <a:ext cx="3439306" cy="4944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2CA7E-609B-4BD5-8C29-4C24A854E652}">
      <dsp:nvSpPr>
        <dsp:cNvPr id="0" name=""/>
        <dsp:cNvSpPr/>
      </dsp:nvSpPr>
      <dsp:spPr>
        <a:xfrm>
          <a:off x="8268707" y="0"/>
          <a:ext cx="1648067" cy="131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500" kern="1200" dirty="0"/>
        </a:p>
      </dsp:txBody>
      <dsp:txXfrm>
        <a:off x="8307323" y="38616"/>
        <a:ext cx="1570835" cy="1241221"/>
      </dsp:txXfrm>
    </dsp:sp>
    <dsp:sp modelId="{D359FC65-83F6-4FD8-9430-3D77C9F3D125}">
      <dsp:nvSpPr>
        <dsp:cNvPr id="0" name=""/>
        <dsp:cNvSpPr/>
      </dsp:nvSpPr>
      <dsp:spPr>
        <a:xfrm rot="157925">
          <a:off x="6442639" y="3089320"/>
          <a:ext cx="3485519" cy="4944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6C09E-674F-433A-9AD3-AEA993A9C285}">
      <dsp:nvSpPr>
        <dsp:cNvPr id="0" name=""/>
        <dsp:cNvSpPr/>
      </dsp:nvSpPr>
      <dsp:spPr>
        <a:xfrm>
          <a:off x="9102286" y="2757335"/>
          <a:ext cx="1648067" cy="1318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500" kern="1200" dirty="0"/>
        </a:p>
      </dsp:txBody>
      <dsp:txXfrm>
        <a:off x="9140902" y="2795951"/>
        <a:ext cx="1570835" cy="1241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5821E-6D2E-1D49-9714-C24684CBA5AC}" type="datetimeFigureOut">
              <a:rPr lang="en-DK" smtClean="0"/>
              <a:t>06/07/2024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2CAA4-ABA4-A041-893B-9AAD84F00848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0252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5BF7B-24C6-487C-BA41-FC9E75B02F9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906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F8221-55DA-455F-BF77-1131E1744B1E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822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None/>
            </a:pPr>
            <a:r>
              <a:rPr lang="en-US" sz="1000" b="1" spc="-1" dirty="0" err="1">
                <a:solidFill>
                  <a:srgbClr val="000000"/>
                </a:solidFill>
              </a:rPr>
              <a:t>Hvorfor</a:t>
            </a:r>
            <a:r>
              <a:rPr lang="en-US" sz="1000" b="1" spc="-1" dirty="0">
                <a:solidFill>
                  <a:srgbClr val="000000"/>
                </a:solidFill>
              </a:rPr>
              <a:t> </a:t>
            </a:r>
            <a:r>
              <a:rPr lang="en-US" sz="1000" b="1" spc="-1" dirty="0" err="1">
                <a:solidFill>
                  <a:srgbClr val="000000"/>
                </a:solidFill>
              </a:rPr>
              <a:t>skal</a:t>
            </a:r>
            <a:r>
              <a:rPr lang="en-US" sz="1000" b="1" spc="-1" baseline="0" dirty="0">
                <a:solidFill>
                  <a:srgbClr val="000000"/>
                </a:solidFill>
              </a:rPr>
              <a:t> vi have </a:t>
            </a:r>
            <a:r>
              <a:rPr lang="en-US" sz="1000" b="1" spc="-1" baseline="0" dirty="0" err="1">
                <a:solidFill>
                  <a:srgbClr val="000000"/>
                </a:solidFill>
              </a:rPr>
              <a:t>det</a:t>
            </a:r>
            <a:r>
              <a:rPr lang="en-US" sz="1000" b="1" spc="-1" baseline="0" dirty="0">
                <a:solidFill>
                  <a:srgbClr val="000000"/>
                </a:solidFill>
              </a:rPr>
              <a:t> </a:t>
            </a:r>
            <a:r>
              <a:rPr lang="en-US" sz="1000" b="1" spc="-1" baseline="0" dirty="0" err="1">
                <a:solidFill>
                  <a:srgbClr val="000000"/>
                </a:solidFill>
              </a:rPr>
              <a:t>digitale</a:t>
            </a:r>
            <a:r>
              <a:rPr lang="en-US" sz="1000" b="1" spc="-1" baseline="0" dirty="0">
                <a:solidFill>
                  <a:srgbClr val="000000"/>
                </a:solidFill>
              </a:rPr>
              <a:t> </a:t>
            </a:r>
            <a:r>
              <a:rPr lang="en-US" sz="1000" b="1" spc="-1" baseline="0" dirty="0" err="1">
                <a:solidFill>
                  <a:srgbClr val="000000"/>
                </a:solidFill>
              </a:rPr>
              <a:t>forløb</a:t>
            </a:r>
            <a:r>
              <a:rPr lang="en-US" sz="1000" b="1" spc="-1" baseline="0" dirty="0">
                <a:solidFill>
                  <a:srgbClr val="000000"/>
                </a:solidFill>
              </a:rPr>
              <a:t>? </a:t>
            </a:r>
            <a:r>
              <a:rPr lang="en-US" sz="1000" b="1" spc="-1" baseline="0" dirty="0" err="1">
                <a:solidFill>
                  <a:srgbClr val="000000"/>
                </a:solidFill>
              </a:rPr>
              <a:t>Hvad</a:t>
            </a:r>
            <a:r>
              <a:rPr lang="en-US" sz="1000" b="1" spc="-1" baseline="0" dirty="0">
                <a:solidFill>
                  <a:srgbClr val="000000"/>
                </a:solidFill>
              </a:rPr>
              <a:t> </a:t>
            </a:r>
            <a:r>
              <a:rPr lang="en-US" sz="1000" b="1" spc="-1" baseline="0" dirty="0" err="1">
                <a:solidFill>
                  <a:srgbClr val="000000"/>
                </a:solidFill>
              </a:rPr>
              <a:t>er</a:t>
            </a:r>
            <a:r>
              <a:rPr lang="en-US" sz="1000" b="1" spc="-1" baseline="0" dirty="0">
                <a:solidFill>
                  <a:srgbClr val="000000"/>
                </a:solidFill>
              </a:rPr>
              <a:t> </a:t>
            </a:r>
            <a:r>
              <a:rPr lang="en-US" sz="1000" b="1" spc="-1" baseline="0" dirty="0" err="1">
                <a:solidFill>
                  <a:srgbClr val="000000"/>
                </a:solidFill>
              </a:rPr>
              <a:t>det</a:t>
            </a:r>
            <a:r>
              <a:rPr lang="en-US" sz="1000" b="1" spc="-1" baseline="0" dirty="0">
                <a:solidFill>
                  <a:srgbClr val="000000"/>
                </a:solidFill>
              </a:rPr>
              <a:t> vi </a:t>
            </a:r>
            <a:r>
              <a:rPr lang="en-US" sz="1000" b="1" spc="-1" baseline="0" dirty="0" err="1">
                <a:solidFill>
                  <a:srgbClr val="000000"/>
                </a:solidFill>
              </a:rPr>
              <a:t>vil</a:t>
            </a:r>
            <a:r>
              <a:rPr lang="en-US" sz="1000" b="1" spc="-1" baseline="0" dirty="0">
                <a:solidFill>
                  <a:srgbClr val="000000"/>
                </a:solidFill>
              </a:rPr>
              <a:t> </a:t>
            </a:r>
            <a:r>
              <a:rPr lang="en-US" sz="1000" b="1" spc="-1" baseline="0" dirty="0" err="1">
                <a:solidFill>
                  <a:srgbClr val="000000"/>
                </a:solidFill>
              </a:rPr>
              <a:t>imødekomme</a:t>
            </a:r>
            <a:r>
              <a:rPr lang="en-US" sz="1000" b="1" spc="-1" baseline="0" dirty="0">
                <a:solidFill>
                  <a:srgbClr val="000000"/>
                </a:solidFill>
              </a:rPr>
              <a:t> med </a:t>
            </a:r>
            <a:r>
              <a:rPr lang="en-US" sz="1000" b="1" spc="-1" baseline="0" dirty="0" err="1">
                <a:solidFill>
                  <a:srgbClr val="000000"/>
                </a:solidFill>
              </a:rPr>
              <a:t>forløbet</a:t>
            </a:r>
            <a:r>
              <a:rPr lang="en-US" sz="1000" b="1" spc="-1" baseline="0" dirty="0">
                <a:solidFill>
                  <a:srgbClr val="000000"/>
                </a:solidFill>
              </a:rPr>
              <a:t>?</a:t>
            </a:r>
            <a:endParaRPr lang="en-US" sz="1000" spc="-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Patienter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skal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være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klædt</a:t>
            </a:r>
            <a:r>
              <a:rPr lang="en-US" sz="1000" spc="-1" dirty="0">
                <a:solidFill>
                  <a:srgbClr val="000000"/>
                </a:solidFill>
              </a:rPr>
              <a:t> på </a:t>
            </a:r>
            <a:r>
              <a:rPr lang="en-US" sz="1000" spc="-1" dirty="0" err="1">
                <a:solidFill>
                  <a:srgbClr val="000000"/>
                </a:solidFill>
              </a:rPr>
              <a:t>til</a:t>
            </a:r>
            <a:r>
              <a:rPr lang="en-US" sz="1000" spc="-1" dirty="0">
                <a:solidFill>
                  <a:srgbClr val="000000"/>
                </a:solidFill>
              </a:rPr>
              <a:t> at </a:t>
            </a:r>
            <a:r>
              <a:rPr lang="en-US" sz="1000" spc="-1" dirty="0" err="1">
                <a:solidFill>
                  <a:srgbClr val="000000"/>
                </a:solidFill>
              </a:rPr>
              <a:t>kunne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håndtere</a:t>
            </a:r>
            <a:r>
              <a:rPr lang="en-US" sz="1000" spc="-1" dirty="0">
                <a:solidFill>
                  <a:srgbClr val="000000"/>
                </a:solidFill>
              </a:rPr>
              <a:t> og </a:t>
            </a:r>
            <a:r>
              <a:rPr lang="en-US" sz="1000" spc="-1" dirty="0" err="1">
                <a:solidFill>
                  <a:srgbClr val="000000"/>
                </a:solidFill>
              </a:rPr>
              <a:t>reagere</a:t>
            </a:r>
            <a:r>
              <a:rPr lang="en-US" sz="1000" spc="-1" dirty="0">
                <a:solidFill>
                  <a:srgbClr val="000000"/>
                </a:solidFill>
              </a:rPr>
              <a:t> på </a:t>
            </a:r>
            <a:r>
              <a:rPr lang="en-US" sz="1000" spc="-1" dirty="0" err="1">
                <a:solidFill>
                  <a:srgbClr val="000000"/>
                </a:solidFill>
              </a:rPr>
              <a:t>symptomer</a:t>
            </a:r>
            <a:r>
              <a:rPr lang="en-US" sz="1000" spc="-1" dirty="0">
                <a:solidFill>
                  <a:srgbClr val="000000"/>
                </a:solidFill>
              </a:rPr>
              <a:t> og </a:t>
            </a:r>
            <a:r>
              <a:rPr lang="en-US" sz="1000" spc="-1" dirty="0" err="1">
                <a:solidFill>
                  <a:srgbClr val="000000"/>
                </a:solidFill>
              </a:rPr>
              <a:t>senfølger</a:t>
            </a:r>
            <a:r>
              <a:rPr lang="en-US" sz="1000" spc="-1" dirty="0">
                <a:solidFill>
                  <a:srgbClr val="000000"/>
                </a:solidFill>
              </a:rPr>
              <a:t>. Det </a:t>
            </a:r>
            <a:r>
              <a:rPr lang="en-US" sz="1000" spc="-1" dirty="0" err="1">
                <a:solidFill>
                  <a:srgbClr val="000000"/>
                </a:solidFill>
              </a:rPr>
              <a:t>er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vigtigt</a:t>
            </a:r>
            <a:r>
              <a:rPr lang="en-US" sz="1000" spc="-1" dirty="0">
                <a:solidFill>
                  <a:srgbClr val="000000"/>
                </a:solidFill>
              </a:rPr>
              <a:t> at </a:t>
            </a:r>
            <a:r>
              <a:rPr lang="en-US" sz="1000" spc="-1" dirty="0" err="1">
                <a:solidFill>
                  <a:srgbClr val="000000"/>
                </a:solidFill>
              </a:rPr>
              <a:t>patienterne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har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tilstrækkelig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viden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til</a:t>
            </a:r>
            <a:r>
              <a:rPr lang="en-US" sz="1000" spc="-1" dirty="0">
                <a:solidFill>
                  <a:srgbClr val="000000"/>
                </a:solidFill>
              </a:rPr>
              <a:t> at </a:t>
            </a:r>
            <a:r>
              <a:rPr lang="en-US" sz="1000" spc="-1" dirty="0" err="1">
                <a:solidFill>
                  <a:srgbClr val="000000"/>
                </a:solidFill>
              </a:rPr>
              <a:t>kunne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reagere</a:t>
            </a:r>
            <a:r>
              <a:rPr lang="en-US" sz="1000" spc="-1" dirty="0">
                <a:solidFill>
                  <a:srgbClr val="000000"/>
                </a:solidFill>
              </a:rPr>
              <a:t> relevant </a:t>
            </a:r>
            <a:r>
              <a:rPr lang="en-US" sz="1000" spc="-1" dirty="0" err="1">
                <a:solidFill>
                  <a:srgbClr val="000000"/>
                </a:solidFill>
              </a:rPr>
              <a:t>hvis</a:t>
            </a:r>
            <a:r>
              <a:rPr lang="en-US" sz="1000" spc="-1" dirty="0">
                <a:solidFill>
                  <a:srgbClr val="000000"/>
                </a:solidFill>
              </a:rPr>
              <a:t> der </a:t>
            </a:r>
            <a:r>
              <a:rPr lang="en-US" sz="1000" spc="-1" dirty="0" err="1">
                <a:solidFill>
                  <a:srgbClr val="000000"/>
                </a:solidFill>
              </a:rPr>
              <a:t>opstår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problemer</a:t>
            </a:r>
            <a:r>
              <a:rPr lang="en-US" sz="1000" spc="-1" dirty="0">
                <a:solidFill>
                  <a:srgbClr val="000000"/>
                </a:solidFill>
              </a:rPr>
              <a:t>,</a:t>
            </a:r>
            <a:r>
              <a:rPr lang="en-US" sz="1000" spc="-1" baseline="0" dirty="0">
                <a:solidFill>
                  <a:srgbClr val="000000"/>
                </a:solidFill>
              </a:rPr>
              <a:t> der </a:t>
            </a:r>
            <a:r>
              <a:rPr lang="en-US" sz="1000" spc="-1" baseline="0" dirty="0" err="1">
                <a:solidFill>
                  <a:srgbClr val="000000"/>
                </a:solidFill>
              </a:rPr>
              <a:t>skal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håndteres</a:t>
            </a:r>
            <a:r>
              <a:rPr lang="en-US" sz="1000" spc="-1" baseline="0" dirty="0">
                <a:solidFill>
                  <a:srgbClr val="000000"/>
                </a:solidFill>
              </a:rPr>
              <a:t>. </a:t>
            </a:r>
            <a:r>
              <a:rPr lang="en-US" sz="1000" spc="-1" baseline="0" dirty="0" err="1">
                <a:solidFill>
                  <a:srgbClr val="000000"/>
                </a:solidFill>
              </a:rPr>
              <a:t>Hvadenten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det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er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problemer</a:t>
            </a:r>
            <a:r>
              <a:rPr lang="en-US" sz="1000" spc="-1" baseline="0" dirty="0">
                <a:solidFill>
                  <a:srgbClr val="000000"/>
                </a:solidFill>
              </a:rPr>
              <a:t>, de </a:t>
            </a:r>
            <a:r>
              <a:rPr lang="en-US" sz="1000" spc="-1" baseline="0" dirty="0" err="1">
                <a:solidFill>
                  <a:srgbClr val="000000"/>
                </a:solidFill>
              </a:rPr>
              <a:t>selv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kan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løse</a:t>
            </a:r>
            <a:r>
              <a:rPr lang="en-US" sz="1000" spc="-1" baseline="0" dirty="0">
                <a:solidFill>
                  <a:srgbClr val="000000"/>
                </a:solidFill>
              </a:rPr>
              <a:t> – </a:t>
            </a:r>
            <a:r>
              <a:rPr lang="en-US" sz="1000" spc="-1" baseline="0" dirty="0" err="1">
                <a:solidFill>
                  <a:srgbClr val="000000"/>
                </a:solidFill>
              </a:rPr>
              <a:t>hvis</a:t>
            </a:r>
            <a:r>
              <a:rPr lang="en-US" sz="1000" spc="-1" baseline="0" dirty="0">
                <a:solidFill>
                  <a:srgbClr val="000000"/>
                </a:solidFill>
              </a:rPr>
              <a:t> de </a:t>
            </a:r>
            <a:r>
              <a:rPr lang="en-US" sz="1000" spc="-1" baseline="0" dirty="0" err="1">
                <a:solidFill>
                  <a:srgbClr val="000000"/>
                </a:solidFill>
              </a:rPr>
              <a:t>er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godt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klædt</a:t>
            </a:r>
            <a:r>
              <a:rPr lang="en-US" sz="1000" spc="-1" baseline="0" dirty="0">
                <a:solidFill>
                  <a:srgbClr val="000000"/>
                </a:solidFill>
              </a:rPr>
              <a:t> på – </a:t>
            </a:r>
            <a:r>
              <a:rPr lang="en-US" sz="1000" spc="-1" baseline="0" dirty="0" err="1">
                <a:solidFill>
                  <a:srgbClr val="000000"/>
                </a:solidFill>
              </a:rPr>
              <a:t>eller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problemer</a:t>
            </a:r>
            <a:r>
              <a:rPr lang="en-US" sz="1000" spc="-1" baseline="0" dirty="0">
                <a:solidFill>
                  <a:srgbClr val="000000"/>
                </a:solidFill>
              </a:rPr>
              <a:t>, der </a:t>
            </a:r>
            <a:r>
              <a:rPr lang="en-US" sz="1000" spc="-1" baseline="0" dirty="0" err="1">
                <a:solidFill>
                  <a:srgbClr val="000000"/>
                </a:solidFill>
              </a:rPr>
              <a:t>kræver</a:t>
            </a:r>
            <a:r>
              <a:rPr lang="en-US" sz="1000" spc="-1" baseline="0" dirty="0">
                <a:solidFill>
                  <a:srgbClr val="000000"/>
                </a:solidFill>
              </a:rPr>
              <a:t> at de </a:t>
            </a:r>
            <a:r>
              <a:rPr lang="en-US" sz="1000" spc="-1" baseline="0" dirty="0" err="1">
                <a:solidFill>
                  <a:srgbClr val="000000"/>
                </a:solidFill>
              </a:rPr>
              <a:t>søger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hjælp</a:t>
            </a:r>
            <a:r>
              <a:rPr lang="en-US" sz="1000" spc="-1" baseline="0" dirty="0">
                <a:solidFill>
                  <a:srgbClr val="000000"/>
                </a:solidFill>
              </a:rPr>
              <a:t>. </a:t>
            </a:r>
            <a:r>
              <a:rPr lang="en-US" sz="1000" spc="-1" baseline="0" dirty="0" err="1">
                <a:solidFill>
                  <a:srgbClr val="000000"/>
                </a:solidFill>
              </a:rPr>
              <a:t>Viden</a:t>
            </a:r>
            <a:r>
              <a:rPr lang="en-US" sz="1000" spc="-1" baseline="0" dirty="0">
                <a:solidFill>
                  <a:srgbClr val="000000"/>
                </a:solidFill>
              </a:rPr>
              <a:t> og information </a:t>
            </a:r>
            <a:r>
              <a:rPr lang="en-US" sz="1000" spc="-1" baseline="0" dirty="0" err="1">
                <a:solidFill>
                  <a:srgbClr val="000000"/>
                </a:solidFill>
              </a:rPr>
              <a:t>kan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også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i</a:t>
            </a:r>
            <a:r>
              <a:rPr lang="en-US" sz="1000" spc="-1" baseline="0" dirty="0">
                <a:solidFill>
                  <a:srgbClr val="000000"/>
                </a:solidFill>
              </a:rPr>
              <a:t> sig </a:t>
            </a:r>
            <a:r>
              <a:rPr lang="en-US" sz="1000" spc="-1" baseline="0" dirty="0" err="1">
                <a:solidFill>
                  <a:srgbClr val="000000"/>
                </a:solidFill>
              </a:rPr>
              <a:t>selv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fremme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opfattelse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af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sammenhæng</a:t>
            </a:r>
            <a:r>
              <a:rPr lang="en-US" sz="1000" spc="-1" baseline="0" dirty="0">
                <a:solidFill>
                  <a:srgbClr val="000000"/>
                </a:solidFill>
              </a:rPr>
              <a:t> og </a:t>
            </a:r>
            <a:r>
              <a:rPr lang="en-US" sz="1000" spc="-1" baseline="0" dirty="0" err="1">
                <a:solidFill>
                  <a:srgbClr val="000000"/>
                </a:solidFill>
              </a:rPr>
              <a:t>mestringsmuligeder</a:t>
            </a:r>
            <a:r>
              <a:rPr lang="en-US" sz="1000" spc="-1" baseline="0" dirty="0">
                <a:solidFill>
                  <a:srgbClr val="000000"/>
                </a:solidFill>
              </a:rPr>
              <a:t>, og </a:t>
            </a:r>
            <a:r>
              <a:rPr lang="en-US" sz="1000" spc="-1" baseline="0" dirty="0" err="1">
                <a:solidFill>
                  <a:srgbClr val="000000"/>
                </a:solidFill>
              </a:rPr>
              <a:t>gøre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handlemuligheder</a:t>
            </a:r>
            <a:r>
              <a:rPr lang="en-US" sz="1000" spc="-1" baseline="0" dirty="0">
                <a:solidFill>
                  <a:srgbClr val="000000"/>
                </a:solidFill>
              </a:rPr>
              <a:t> og </a:t>
            </a:r>
            <a:r>
              <a:rPr lang="en-US" sz="1000" spc="-1" baseline="0" dirty="0" err="1">
                <a:solidFill>
                  <a:srgbClr val="000000"/>
                </a:solidFill>
              </a:rPr>
              <a:t>fremtidsperspektiver</a:t>
            </a:r>
            <a:r>
              <a:rPr lang="en-US" sz="1000" spc="-1" baseline="0" dirty="0">
                <a:solidFill>
                  <a:srgbClr val="000000"/>
                </a:solidFill>
              </a:rPr>
              <a:t> mere </a:t>
            </a:r>
            <a:r>
              <a:rPr lang="en-US" sz="1000" spc="-1" baseline="0" dirty="0" err="1">
                <a:solidFill>
                  <a:srgbClr val="000000"/>
                </a:solidFill>
              </a:rPr>
              <a:t>overkommelige</a:t>
            </a:r>
            <a:r>
              <a:rPr lang="en-US" sz="1000" spc="-1" baseline="0" dirty="0">
                <a:solidFill>
                  <a:srgbClr val="000000"/>
                </a:solidFill>
              </a:rPr>
              <a:t> og </a:t>
            </a:r>
            <a:r>
              <a:rPr lang="en-US" sz="1000" spc="-1" baseline="0" dirty="0" err="1">
                <a:solidFill>
                  <a:srgbClr val="000000"/>
                </a:solidFill>
              </a:rPr>
              <a:t>overskuelige</a:t>
            </a:r>
            <a:r>
              <a:rPr lang="en-US" sz="1000" spc="-1" baseline="0" dirty="0">
                <a:solidFill>
                  <a:srgbClr val="000000"/>
                </a:solidFill>
              </a:rPr>
              <a:t>.</a:t>
            </a:r>
            <a:endParaRPr lang="da-DK" sz="1000" spc="-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a-DK" sz="1000" spc="-1" baseline="0" dirty="0">
                <a:solidFill>
                  <a:schemeClr val="tx1"/>
                </a:solidFill>
              </a:rPr>
              <a:t> Patienternes p</a:t>
            </a:r>
            <a:r>
              <a:rPr lang="en-US" sz="1000" spc="-1" dirty="0" err="1">
                <a:solidFill>
                  <a:srgbClr val="000000"/>
                </a:solidFill>
              </a:rPr>
              <a:t>ræferencer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varierer</a:t>
            </a:r>
            <a:r>
              <a:rPr lang="en-US" sz="1000" spc="-1" dirty="0">
                <a:solidFill>
                  <a:srgbClr val="000000"/>
                </a:solidFill>
              </a:rPr>
              <a:t>. </a:t>
            </a:r>
            <a:r>
              <a:rPr lang="en-US" sz="1000" spc="-1" dirty="0" err="1">
                <a:solidFill>
                  <a:srgbClr val="000000"/>
                </a:solidFill>
              </a:rPr>
              <a:t>Dette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gælder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både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præferencer</a:t>
            </a:r>
            <a:r>
              <a:rPr lang="en-US" sz="1000" spc="-1" baseline="0" dirty="0">
                <a:solidFill>
                  <a:srgbClr val="000000"/>
                </a:solidFill>
              </a:rPr>
              <a:t> for </a:t>
            </a:r>
            <a:r>
              <a:rPr lang="en-US" sz="1000" spc="-1" baseline="0" dirty="0" err="1">
                <a:solidFill>
                  <a:srgbClr val="000000"/>
                </a:solidFill>
              </a:rPr>
              <a:t>kontaktform</a:t>
            </a:r>
            <a:r>
              <a:rPr lang="en-US" sz="1000" spc="-1" baseline="0" dirty="0">
                <a:solidFill>
                  <a:srgbClr val="000000"/>
                </a:solidFill>
              </a:rPr>
              <a:t>, men </a:t>
            </a:r>
            <a:r>
              <a:rPr lang="en-US" sz="1000" spc="-1" baseline="0" dirty="0" err="1">
                <a:solidFill>
                  <a:srgbClr val="000000"/>
                </a:solidFill>
              </a:rPr>
              <a:t>også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hvilken</a:t>
            </a:r>
            <a:r>
              <a:rPr lang="en-US" sz="1000" spc="-1" baseline="0" dirty="0">
                <a:solidFill>
                  <a:srgbClr val="000000"/>
                </a:solidFill>
              </a:rPr>
              <a:t> type og </a:t>
            </a:r>
            <a:r>
              <a:rPr lang="en-US" sz="1000" spc="-1" baseline="0" dirty="0" err="1">
                <a:solidFill>
                  <a:srgbClr val="000000"/>
                </a:solidFill>
              </a:rPr>
              <a:t>omfang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af</a:t>
            </a:r>
            <a:r>
              <a:rPr lang="en-US" sz="1000" spc="-1" baseline="0" dirty="0">
                <a:solidFill>
                  <a:srgbClr val="000000"/>
                </a:solidFill>
              </a:rPr>
              <a:t> information </a:t>
            </a:r>
            <a:r>
              <a:rPr lang="en-US" sz="1000" spc="-1" baseline="0" dirty="0" err="1">
                <a:solidFill>
                  <a:srgbClr val="000000"/>
                </a:solidFill>
              </a:rPr>
              <a:t>i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forløbet</a:t>
            </a:r>
            <a:r>
              <a:rPr lang="en-US" sz="1000" spc="-1" baseline="0" dirty="0">
                <a:solidFill>
                  <a:srgbClr val="000000"/>
                </a:solidFill>
              </a:rPr>
              <a:t>. </a:t>
            </a:r>
            <a:endParaRPr lang="da-DK" sz="1000" spc="-1" dirty="0"/>
          </a:p>
          <a:p>
            <a:pPr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Patienterne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skal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også</a:t>
            </a:r>
            <a:r>
              <a:rPr lang="en-US" sz="1000" spc="-1" dirty="0">
                <a:solidFill>
                  <a:srgbClr val="000000"/>
                </a:solidFill>
              </a:rPr>
              <a:t> vide </a:t>
            </a:r>
            <a:r>
              <a:rPr lang="en-US" sz="1000" spc="-1" dirty="0" err="1">
                <a:solidFill>
                  <a:srgbClr val="000000"/>
                </a:solidFill>
              </a:rPr>
              <a:t>hvor</a:t>
            </a:r>
            <a:r>
              <a:rPr lang="en-US" sz="1000" spc="-1" dirty="0">
                <a:solidFill>
                  <a:srgbClr val="000000"/>
                </a:solidFill>
              </a:rPr>
              <a:t> og </a:t>
            </a:r>
            <a:r>
              <a:rPr lang="en-US" sz="1000" spc="-1" dirty="0" err="1">
                <a:solidFill>
                  <a:srgbClr val="000000"/>
                </a:solidFill>
              </a:rPr>
              <a:t>hvordan</a:t>
            </a:r>
            <a:r>
              <a:rPr lang="en-US" sz="1000" spc="-1" dirty="0">
                <a:solidFill>
                  <a:srgbClr val="000000"/>
                </a:solidFill>
              </a:rPr>
              <a:t> de </a:t>
            </a:r>
            <a:r>
              <a:rPr lang="en-US" sz="1000" spc="-1" dirty="0" err="1">
                <a:solidFill>
                  <a:srgbClr val="000000"/>
                </a:solidFill>
              </a:rPr>
              <a:t>kan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få</a:t>
            </a:r>
            <a:r>
              <a:rPr lang="en-US" sz="1000" spc="-1" dirty="0">
                <a:solidFill>
                  <a:srgbClr val="000000"/>
                </a:solidFill>
              </a:rPr>
              <a:t> den </a:t>
            </a:r>
            <a:r>
              <a:rPr lang="en-US" sz="1000" spc="-1" dirty="0" err="1">
                <a:solidFill>
                  <a:srgbClr val="000000"/>
                </a:solidFill>
              </a:rPr>
              <a:t>nødvendige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hjælp</a:t>
            </a:r>
            <a:r>
              <a:rPr lang="en-US" sz="1000" spc="-1" dirty="0">
                <a:solidFill>
                  <a:srgbClr val="000000"/>
                </a:solidFill>
              </a:rPr>
              <a:t>, </a:t>
            </a:r>
            <a:r>
              <a:rPr lang="en-US" sz="1000" spc="-1" dirty="0" err="1">
                <a:solidFill>
                  <a:srgbClr val="000000"/>
                </a:solidFill>
              </a:rPr>
              <a:t>støtte</a:t>
            </a:r>
            <a:r>
              <a:rPr lang="en-US" sz="1000" spc="-1" dirty="0">
                <a:solidFill>
                  <a:srgbClr val="000000"/>
                </a:solidFill>
              </a:rPr>
              <a:t> og </a:t>
            </a:r>
            <a:r>
              <a:rPr lang="en-US" sz="1000" spc="-1" dirty="0" err="1">
                <a:solidFill>
                  <a:srgbClr val="000000"/>
                </a:solidFill>
              </a:rPr>
              <a:t>vejledning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når</a:t>
            </a:r>
            <a:r>
              <a:rPr lang="en-US" sz="1000" spc="-1" dirty="0">
                <a:solidFill>
                  <a:srgbClr val="000000"/>
                </a:solidFill>
              </a:rPr>
              <a:t> de </a:t>
            </a:r>
            <a:r>
              <a:rPr lang="en-US" sz="1000" spc="-1" dirty="0" err="1">
                <a:solidFill>
                  <a:srgbClr val="000000"/>
                </a:solidFill>
              </a:rPr>
              <a:t>har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behov</a:t>
            </a:r>
            <a:r>
              <a:rPr lang="en-US" sz="1000" spc="-1" dirty="0">
                <a:solidFill>
                  <a:srgbClr val="000000"/>
                </a:solidFill>
              </a:rPr>
              <a:t> for det. </a:t>
            </a:r>
            <a:endParaRPr lang="da-DK" sz="1000" spc="-1" dirty="0"/>
          </a:p>
          <a:p>
            <a:pPr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Patienter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ønsker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sammenhæng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i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forløbet</a:t>
            </a:r>
            <a:r>
              <a:rPr lang="en-US" sz="1000" spc="-1" dirty="0">
                <a:solidFill>
                  <a:srgbClr val="000000"/>
                </a:solidFill>
              </a:rPr>
              <a:t>.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Både</a:t>
            </a:r>
            <a:r>
              <a:rPr lang="en-US" sz="1000" spc="-1" baseline="0" dirty="0">
                <a:solidFill>
                  <a:srgbClr val="000000"/>
                </a:solidFill>
              </a:rPr>
              <a:t> rent </a:t>
            </a:r>
            <a:r>
              <a:rPr lang="en-US" sz="1000" spc="-1" baseline="0" dirty="0" err="1">
                <a:solidFill>
                  <a:srgbClr val="000000"/>
                </a:solidFill>
              </a:rPr>
              <a:t>praktisk</a:t>
            </a:r>
            <a:r>
              <a:rPr lang="en-US" sz="1000" spc="-1" baseline="0" dirty="0">
                <a:solidFill>
                  <a:srgbClr val="000000"/>
                </a:solidFill>
              </a:rPr>
              <a:t>, </a:t>
            </a:r>
            <a:r>
              <a:rPr lang="en-US" sz="1000" spc="-1" baseline="0" dirty="0" err="1">
                <a:solidFill>
                  <a:srgbClr val="000000"/>
                </a:solidFill>
              </a:rPr>
              <a:t>så</a:t>
            </a:r>
            <a:r>
              <a:rPr lang="en-US" sz="1000" spc="-1" baseline="0" dirty="0">
                <a:solidFill>
                  <a:srgbClr val="000000"/>
                </a:solidFill>
              </a:rPr>
              <a:t> vi </a:t>
            </a:r>
            <a:r>
              <a:rPr lang="en-US" sz="1000" spc="-1" baseline="0" dirty="0" err="1">
                <a:solidFill>
                  <a:srgbClr val="000000"/>
                </a:solidFill>
              </a:rPr>
              <a:t>undgår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usikkerhed</a:t>
            </a:r>
            <a:r>
              <a:rPr lang="en-US" sz="1000" spc="-1" baseline="0" dirty="0">
                <a:solidFill>
                  <a:srgbClr val="000000"/>
                </a:solidFill>
              </a:rPr>
              <a:t> og </a:t>
            </a:r>
            <a:r>
              <a:rPr lang="en-US" sz="1000" spc="-1" baseline="0" dirty="0" err="1">
                <a:solidFill>
                  <a:srgbClr val="000000"/>
                </a:solidFill>
              </a:rPr>
              <a:t>forvirring</a:t>
            </a:r>
            <a:r>
              <a:rPr lang="en-US" sz="1000" spc="-1" baseline="0" dirty="0">
                <a:solidFill>
                  <a:srgbClr val="000000"/>
                </a:solidFill>
              </a:rPr>
              <a:t>, men </a:t>
            </a:r>
            <a:r>
              <a:rPr lang="en-US" sz="1000" spc="-1" baseline="0" dirty="0" err="1">
                <a:solidFill>
                  <a:srgbClr val="000000"/>
                </a:solidFill>
              </a:rPr>
              <a:t>også</a:t>
            </a:r>
            <a:r>
              <a:rPr lang="en-US" sz="1000" spc="-1" baseline="0" dirty="0">
                <a:solidFill>
                  <a:srgbClr val="000000"/>
                </a:solidFill>
              </a:rPr>
              <a:t> for at have </a:t>
            </a:r>
            <a:r>
              <a:rPr lang="en-US" sz="1000" spc="-1" baseline="0" dirty="0" err="1">
                <a:solidFill>
                  <a:srgbClr val="000000"/>
                </a:solidFill>
              </a:rPr>
              <a:t>en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samlet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forståelse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af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hvordan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forløbet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hænger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sammen</a:t>
            </a:r>
            <a:r>
              <a:rPr lang="en-US" sz="1000" spc="-1" baseline="0" dirty="0">
                <a:solidFill>
                  <a:srgbClr val="000000"/>
                </a:solidFill>
              </a:rPr>
              <a:t>.</a:t>
            </a:r>
            <a:endParaRPr lang="en-US" sz="1000" spc="-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Patienter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har</a:t>
            </a:r>
            <a:r>
              <a:rPr lang="en-US" sz="1000" spc="-1" dirty="0">
                <a:solidFill>
                  <a:srgbClr val="000000"/>
                </a:solidFill>
              </a:rPr>
              <a:t> </a:t>
            </a:r>
            <a:r>
              <a:rPr lang="en-US" sz="1000" spc="-1" dirty="0" err="1">
                <a:solidFill>
                  <a:srgbClr val="000000"/>
                </a:solidFill>
              </a:rPr>
              <a:t>brug</a:t>
            </a:r>
            <a:r>
              <a:rPr lang="en-US" sz="1000" spc="-1" dirty="0">
                <a:solidFill>
                  <a:srgbClr val="000000"/>
                </a:solidFill>
              </a:rPr>
              <a:t> for </a:t>
            </a:r>
            <a:r>
              <a:rPr lang="en-US" sz="1000" spc="-1" dirty="0" err="1">
                <a:solidFill>
                  <a:srgbClr val="000000"/>
                </a:solidFill>
              </a:rPr>
              <a:t>enslydende</a:t>
            </a:r>
            <a:r>
              <a:rPr lang="en-US" sz="1000" spc="-1" dirty="0">
                <a:solidFill>
                  <a:srgbClr val="000000"/>
                </a:solidFill>
              </a:rPr>
              <a:t> information.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Kvaliteten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af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patientinformationen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skal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helst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være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mindre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afhængig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af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hvem</a:t>
            </a:r>
            <a:r>
              <a:rPr lang="en-US" sz="1000" spc="-1" baseline="0" dirty="0">
                <a:solidFill>
                  <a:srgbClr val="000000"/>
                </a:solidFill>
              </a:rPr>
              <a:t> der giver den, og </a:t>
            </a:r>
            <a:r>
              <a:rPr lang="en-US" sz="1000" spc="-1" baseline="0" dirty="0" err="1">
                <a:solidFill>
                  <a:srgbClr val="000000"/>
                </a:solidFill>
              </a:rPr>
              <a:t>hvor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meget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tid</a:t>
            </a:r>
            <a:r>
              <a:rPr lang="en-US" sz="1000" spc="-1" baseline="0" dirty="0">
                <a:solidFill>
                  <a:srgbClr val="000000"/>
                </a:solidFill>
              </a:rPr>
              <a:t> der </a:t>
            </a:r>
            <a:r>
              <a:rPr lang="en-US" sz="1000" spc="-1" baseline="0" dirty="0" err="1">
                <a:solidFill>
                  <a:srgbClr val="000000"/>
                </a:solidFill>
              </a:rPr>
              <a:t>er</a:t>
            </a:r>
            <a:r>
              <a:rPr lang="en-US" sz="1000" spc="-1" baseline="0" dirty="0">
                <a:solidFill>
                  <a:srgbClr val="000000"/>
                </a:solidFill>
              </a:rPr>
              <a:t> </a:t>
            </a:r>
            <a:r>
              <a:rPr lang="en-US" sz="1000" spc="-1" baseline="0" dirty="0" err="1">
                <a:solidFill>
                  <a:srgbClr val="000000"/>
                </a:solidFill>
              </a:rPr>
              <a:t>til</a:t>
            </a:r>
            <a:r>
              <a:rPr lang="en-US" sz="1000" spc="-1" baseline="0" dirty="0">
                <a:solidFill>
                  <a:srgbClr val="000000"/>
                </a:solidFill>
              </a:rPr>
              <a:t> at give </a:t>
            </a:r>
            <a:r>
              <a:rPr lang="en-US" sz="1000" spc="-1" baseline="0" dirty="0" err="1">
                <a:solidFill>
                  <a:srgbClr val="000000"/>
                </a:solidFill>
              </a:rPr>
              <a:t>informationen</a:t>
            </a:r>
            <a:r>
              <a:rPr lang="en-US" sz="1000" spc="-1" baseline="0" dirty="0">
                <a:solidFill>
                  <a:srgbClr val="000000"/>
                </a:solidFill>
              </a:rPr>
              <a:t>.</a:t>
            </a:r>
            <a:endParaRPr lang="da-DK" sz="10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5BF7B-24C6-487C-BA41-FC9E75B02F91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575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5259-38E5-4E17-9012-DA082B99C4E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566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 viser jeg nogle af de væsentligste indholdstemaer der er lagt ind i forløbsguiden, og I får nogle eksempler fra </a:t>
            </a:r>
            <a:r>
              <a:rPr lang="da-DK" sz="1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app’en</a:t>
            </a:r>
            <a:r>
              <a:rPr lang="da-DK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på hvordan vi dækker temaerne.</a:t>
            </a:r>
            <a:endParaRPr lang="da-DK" sz="1000" dirty="0"/>
          </a:p>
          <a:p>
            <a:r>
              <a:rPr lang="da-DK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[Tryk] </a:t>
            </a:r>
            <a:r>
              <a:rPr lang="da-DK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det første indgår information og oversigt over </a:t>
            </a:r>
            <a:r>
              <a:rPr lang="da-DK" sz="1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opfølgningsforløbet</a:t>
            </a:r>
            <a:r>
              <a:rPr lang="da-DK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hvad det indeholder, hvad patienten kan forvente – og hvad vi forventer af patienten.</a:t>
            </a:r>
            <a:endParaRPr lang="da-DK" sz="1000" dirty="0"/>
          </a:p>
          <a:p>
            <a:r>
              <a:rPr lang="da-DK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[Tryk]</a:t>
            </a:r>
            <a:r>
              <a:rPr lang="da-DK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 indgår også information om tegn på tilbagefald af sygdommen, og hvad der sker ved mistanke om dette</a:t>
            </a:r>
            <a:endParaRPr lang="da-DK" sz="1000" dirty="0"/>
          </a:p>
          <a:p>
            <a:r>
              <a:rPr lang="da-DK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[Tryk]</a:t>
            </a:r>
            <a:r>
              <a:rPr lang="da-DK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væsentligt indholdstema er information om senfølger – hvilke symptomer der kan opstå, men lige så vigtigt – hvad patienten selv kan gøre ved det, og hvornår det er vigtigt at søge hjælp</a:t>
            </a:r>
            <a:endParaRPr lang="da-DK" sz="1000" dirty="0"/>
          </a:p>
          <a:p>
            <a:r>
              <a:rPr lang="da-DK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[Tryk]</a:t>
            </a:r>
            <a:r>
              <a:rPr lang="da-DK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Ligeledes er der information om vores helt konkrete handleguide – handlingsrettet information til patienten, vedr. en række symptomer og problemstillinger</a:t>
            </a:r>
            <a:endParaRPr lang="da-DK" sz="1000" dirty="0"/>
          </a:p>
          <a:p>
            <a:r>
              <a:rPr lang="da-DK" sz="1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[Tryk]</a:t>
            </a:r>
            <a:r>
              <a:rPr lang="da-DK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Og der er også konkrete oplysninger om relevante støtte- og rehabiliteringstilbud til patienten.</a:t>
            </a:r>
            <a:endParaRPr lang="da-DK" sz="10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5BF7B-24C6-487C-BA41-FC9E75B02F91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2CAA4-ABA4-A041-893B-9AAD84F00848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5165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794FB-2A79-3C4C-ADC5-74D9E9618DAA}" type="slidenum">
              <a:rPr lang="en-DK" smtClean="0"/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12669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D30AD04-2B62-2ECF-BCFF-5D2C0BC5B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96441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2707-8A7D-1AAD-3196-7E0F3EEDD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71FC6-4FCD-3C42-ACBE-4B24D346D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EDD20-E17C-8A3D-4FF2-7B1E3518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9ED-B1E7-5242-8533-E0C6E8513D5E}" type="datetimeFigureOut">
              <a:rPr lang="en-DK" smtClean="0"/>
              <a:t>06/07/2024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6E52A-07CE-EFBD-5E69-21E054D3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0531F-1654-8AB1-EE60-16D4D442F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375-CC88-AB42-BD2B-3BCE9AD4B146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9163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B220-E657-7D0C-D9ED-20457B2E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878C0-649F-9CD8-73F1-3AEFF6C64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29FBF-C758-C095-FC80-ED4A9BDE3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9ED-B1E7-5242-8533-E0C6E8513D5E}" type="datetimeFigureOut">
              <a:rPr lang="en-DK" smtClean="0"/>
              <a:t>06/07/2024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92695-C18F-73A3-5E6F-526A0730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DDE45-566D-4A8C-F478-C723D294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375-CC88-AB42-BD2B-3BCE9AD4B146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5885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F64080-3C31-1101-8BFB-B1FF6699A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BA00D-356D-B20A-5AFF-B2FAB94E1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8AC64-ECC1-2F12-DAAD-B0F74A07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9ED-B1E7-5242-8533-E0C6E8513D5E}" type="datetimeFigureOut">
              <a:rPr lang="en-DK" smtClean="0"/>
              <a:t>06/07/2024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EEF4C-5D9B-5588-22F6-2399B7A5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60782-FC09-0E82-0D38-11B06F25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375-CC88-AB42-BD2B-3BCE9AD4B146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6052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2377-E814-7152-38B7-3AA9E96DA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24254-FC29-6DFD-3566-06B0468C7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69FEC-41A3-FA72-9E0A-0F33217B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9ED-B1E7-5242-8533-E0C6E8513D5E}" type="datetimeFigureOut">
              <a:rPr lang="en-DK" smtClean="0"/>
              <a:t>06/07/2024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EBFDF-6C11-00F7-9885-A92EA002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16352-03C1-CD9A-56E9-43D4F642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375-CC88-AB42-BD2B-3BCE9AD4B146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1458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09F7-75FF-2ACE-2EAD-C1D67B64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36822-0849-51CA-3418-4D2968522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FECFF-1FF4-D345-E01B-41CBE807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9ED-B1E7-5242-8533-E0C6E8513D5E}" type="datetimeFigureOut">
              <a:rPr lang="en-DK" smtClean="0"/>
              <a:t>06/07/2024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092B8-ACD2-CCC2-A6A2-E9FD6719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F9469-C184-17E4-A5D4-E8B9F224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375-CC88-AB42-BD2B-3BCE9AD4B146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3456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0FA7-3024-9880-EFC7-F2ABB542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424AA-D8A8-97BF-5245-7F31D40AD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3BC32-4761-79C5-4D75-78F723027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478C2-E062-2D59-AD48-6F559391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9ED-B1E7-5242-8533-E0C6E8513D5E}" type="datetimeFigureOut">
              <a:rPr lang="en-DK" smtClean="0"/>
              <a:t>06/07/2024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F7B4F-80E8-B32D-4120-FF1857E4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B898E-635A-C194-3226-EF45D03D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375-CC88-AB42-BD2B-3BCE9AD4B146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2146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5686-A4E0-4970-5B2D-C1685885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AEB0F-5D7E-94AB-795B-0ABB261C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1DC5FF-6B34-3621-85A0-683BF3C89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20F15-FFDC-5199-E60E-E18DA9AD9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91D28-3049-730E-60A4-219269EC3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0DFD2C-B8EB-11C1-5F65-247DF324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9ED-B1E7-5242-8533-E0C6E8513D5E}" type="datetimeFigureOut">
              <a:rPr lang="en-DK" smtClean="0"/>
              <a:t>06/07/2024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DD42C-2251-1C38-61E9-37DC4D64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A0898-6A24-E4DB-3C7F-9B23D8F8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375-CC88-AB42-BD2B-3BCE9AD4B146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223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49BD-CA80-15F9-A306-B7289E5E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8757B-632E-3417-AC5A-BD7244D6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9ED-B1E7-5242-8533-E0C6E8513D5E}" type="datetimeFigureOut">
              <a:rPr lang="en-DK" smtClean="0"/>
              <a:t>06/07/2024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E60D1-20D4-7B3A-C291-5BC3F32A6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DC8AB-8ECC-B594-5B26-7F7961C4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375-CC88-AB42-BD2B-3BCE9AD4B146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0376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5EE52-3028-D610-AF89-3D8BF8A5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9ED-B1E7-5242-8533-E0C6E8513D5E}" type="datetimeFigureOut">
              <a:rPr lang="en-DK" smtClean="0"/>
              <a:t>06/07/2024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E9449-8C3B-21E2-4355-1E0D4C56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E11C2-7216-D19C-8F2C-D4D9B596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375-CC88-AB42-BD2B-3BCE9AD4B146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4055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472C-5BB1-12B8-7619-A92BAEBD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F0813-4016-901D-6BA8-6CFEC9CE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A7931-E60D-E6DC-0890-2BAA726AA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DA128-C387-24C4-4FDD-3CAB26EC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9ED-B1E7-5242-8533-E0C6E8513D5E}" type="datetimeFigureOut">
              <a:rPr lang="en-DK" smtClean="0"/>
              <a:t>06/07/2024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F6A6C-326B-39C3-1D81-5C9AB873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5BB2B-2AE5-4689-7C52-789BEC8B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375-CC88-AB42-BD2B-3BCE9AD4B146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5425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8691-9604-0DFF-585A-1ECCA475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809D7-A72C-4211-451C-90A1A58E7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FC5C7-F564-C4E2-D84F-9147C6DBF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AA2A1-D91A-2C5E-0FC3-B3B9FCC2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F9ED-B1E7-5242-8533-E0C6E8513D5E}" type="datetimeFigureOut">
              <a:rPr lang="en-DK" smtClean="0"/>
              <a:t>06/07/2024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57AE0-83B4-FA9F-F6FC-099CD4FA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366BE-B71C-ED07-93E3-CC2F6883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3375-CC88-AB42-BD2B-3BCE9AD4B146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1275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D59C97-ED6F-89DF-C901-AEC00AB1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9A8E4-E9D9-E321-7C79-E5BB1991E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CC084-4168-F957-B36A-883C696F5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C4F9ED-B1E7-5242-8533-E0C6E8513D5E}" type="datetimeFigureOut">
              <a:rPr lang="en-DK" smtClean="0"/>
              <a:t>06/07/2024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9629B-4161-1E1C-29AF-7BF61E226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77CB3-EAED-A300-8BE5-346BC9C0A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933375-CC88-AB42-BD2B-3BCE9AD4B146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6474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h.dk/afdelinger/urinvejskirurgi/klinik-for-bakkenbundslidelser/senfolger-efter-kraft-i-bakkenorganerne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493821"/>
            <a:ext cx="9144000" cy="1250088"/>
          </a:xfrm>
        </p:spPr>
        <p:txBody>
          <a:bodyPr>
            <a:normAutofit fontScale="90000"/>
          </a:bodyPr>
          <a:lstStyle/>
          <a:p>
            <a:r>
              <a:rPr lang="da-DK" sz="5500" dirty="0"/>
              <a:t>Opfølgning efter endetarmskræft</a:t>
            </a:r>
            <a:br>
              <a:rPr lang="da-DK" sz="5500" dirty="0"/>
            </a:br>
            <a:br>
              <a:rPr lang="da-DK" sz="5500" dirty="0"/>
            </a:br>
            <a:r>
              <a:rPr lang="da-DK" sz="5500" dirty="0"/>
              <a:t>Digital forløbsguide og behandling af senfølger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1524000" y="479076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200" b="1" dirty="0"/>
              <a:t> Henriette Vind Thaysen og Therese Juul</a:t>
            </a:r>
          </a:p>
          <a:p>
            <a:pPr algn="ctr"/>
            <a:r>
              <a:rPr lang="da-DK" sz="2200" b="1" dirty="0"/>
              <a:t>Mave-og Tarmkirurgi, AUH</a:t>
            </a:r>
          </a:p>
          <a:p>
            <a:pPr algn="ctr"/>
            <a:r>
              <a:rPr lang="da-DK" sz="2200" b="1" dirty="0"/>
              <a:t>Maj 2024</a:t>
            </a:r>
          </a:p>
        </p:txBody>
      </p:sp>
    </p:spTree>
    <p:extLst>
      <p:ext uri="{BB962C8B-B14F-4D97-AF65-F5344CB8AC3E}">
        <p14:creationId xmlns:p14="http://schemas.microsoft.com/office/powerpoint/2010/main" val="253390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30E80952-BC2D-914E-ABFA-024B4553C2D6}"/>
              </a:ext>
            </a:extLst>
          </p:cNvPr>
          <p:cNvSpPr txBox="1"/>
          <p:nvPr/>
        </p:nvSpPr>
        <p:spPr>
          <a:xfrm>
            <a:off x="64203" y="62677"/>
            <a:ext cx="5017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”Ønsker du at blive kontaktet </a:t>
            </a:r>
            <a:r>
              <a:rPr lang="da-DK" sz="2000" dirty="0" err="1"/>
              <a:t>mhp</a:t>
            </a:r>
            <a:r>
              <a:rPr lang="da-DK" sz="2000" dirty="0"/>
              <a:t> at høre om </a:t>
            </a:r>
          </a:p>
          <a:p>
            <a:r>
              <a:rPr lang="da-DK" sz="2000" dirty="0"/>
              <a:t>  mulighederne for behandling af senfølger?”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B6672E-CAE3-BE75-6ADC-720E0B93648F}"/>
              </a:ext>
            </a:extLst>
          </p:cNvPr>
          <p:cNvGrpSpPr/>
          <p:nvPr/>
        </p:nvGrpSpPr>
        <p:grpSpPr>
          <a:xfrm>
            <a:off x="814754" y="1593685"/>
            <a:ext cx="3428062" cy="1387183"/>
            <a:chOff x="3697471" y="2067467"/>
            <a:chExt cx="4186191" cy="2011616"/>
          </a:xfrm>
        </p:grpSpPr>
        <p:pic>
          <p:nvPicPr>
            <p:cNvPr id="28" name="Billede 27">
              <a:extLst>
                <a:ext uri="{FF2B5EF4-FFF2-40B4-BE49-F238E27FC236}">
                  <a16:creationId xmlns:a16="http://schemas.microsoft.com/office/drawing/2014/main" id="{DC63991E-AB72-9846-81CB-A6D5BE0A0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2204" y="2556609"/>
              <a:ext cx="1522474" cy="1522474"/>
            </a:xfrm>
            <a:prstGeom prst="rect">
              <a:avLst/>
            </a:prstGeom>
          </p:spPr>
        </p:pic>
        <p:pic>
          <p:nvPicPr>
            <p:cNvPr id="29" name="Billede 28">
              <a:extLst>
                <a:ext uri="{FF2B5EF4-FFF2-40B4-BE49-F238E27FC236}">
                  <a16:creationId xmlns:a16="http://schemas.microsoft.com/office/drawing/2014/main" id="{83E80241-FB2C-1445-BA21-FA5577637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6094" y="2757620"/>
              <a:ext cx="1277511" cy="1277511"/>
            </a:xfrm>
            <a:prstGeom prst="rect">
              <a:avLst/>
            </a:prstGeom>
          </p:spPr>
        </p:pic>
        <p:pic>
          <p:nvPicPr>
            <p:cNvPr id="30" name="Billede 29">
              <a:extLst>
                <a:ext uri="{FF2B5EF4-FFF2-40B4-BE49-F238E27FC236}">
                  <a16:creationId xmlns:a16="http://schemas.microsoft.com/office/drawing/2014/main" id="{835EFA6F-9C0E-2145-933C-EB6BAA024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1389777">
              <a:off x="7057224" y="3161111"/>
              <a:ext cx="826438" cy="826438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60460D75-1867-3F4F-9B5B-D429B3ACF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232121">
              <a:off x="3697471" y="3181489"/>
              <a:ext cx="826438" cy="826438"/>
            </a:xfrm>
            <a:prstGeom prst="rect">
              <a:avLst/>
            </a:prstGeom>
          </p:spPr>
        </p:pic>
        <p:sp>
          <p:nvSpPr>
            <p:cNvPr id="3" name="Oval billedforklaring 2">
              <a:extLst>
                <a:ext uri="{FF2B5EF4-FFF2-40B4-BE49-F238E27FC236}">
                  <a16:creationId xmlns:a16="http://schemas.microsoft.com/office/drawing/2014/main" id="{4A7E645B-899B-4244-B2B7-F9AC103E8165}"/>
                </a:ext>
              </a:extLst>
            </p:cNvPr>
            <p:cNvSpPr/>
            <p:nvPr/>
          </p:nvSpPr>
          <p:spPr>
            <a:xfrm>
              <a:off x="4725645" y="2067467"/>
              <a:ext cx="914400" cy="612648"/>
            </a:xfrm>
            <a:prstGeom prst="wedgeEllipseCallout">
              <a:avLst>
                <a:gd name="adj1" fmla="val -38480"/>
                <a:gd name="adj2" fmla="val 64695"/>
              </a:avLst>
            </a:prstGeom>
            <a:solidFill>
              <a:srgbClr val="00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Oval billedforklaring 31">
              <a:extLst>
                <a:ext uri="{FF2B5EF4-FFF2-40B4-BE49-F238E27FC236}">
                  <a16:creationId xmlns:a16="http://schemas.microsoft.com/office/drawing/2014/main" id="{D685EFFC-5881-654E-918C-7647AA221A88}"/>
                </a:ext>
              </a:extLst>
            </p:cNvPr>
            <p:cNvSpPr/>
            <p:nvPr/>
          </p:nvSpPr>
          <p:spPr>
            <a:xfrm>
              <a:off x="5626598" y="2098265"/>
              <a:ext cx="914400" cy="612648"/>
            </a:xfrm>
            <a:prstGeom prst="wedgeEllipseCallout">
              <a:avLst>
                <a:gd name="adj1" fmla="val 52696"/>
                <a:gd name="adj2" fmla="val 53721"/>
              </a:avLst>
            </a:prstGeom>
            <a:solidFill>
              <a:srgbClr val="00A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8BD90202-059C-D34A-8BEB-7CB983E9FC4C}"/>
              </a:ext>
            </a:extLst>
          </p:cNvPr>
          <p:cNvSpPr/>
          <p:nvPr/>
        </p:nvSpPr>
        <p:spPr>
          <a:xfrm>
            <a:off x="1187302" y="901173"/>
            <a:ext cx="2924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dirty="0"/>
              <a:t>Hvis ”Ja” ringes patienten op</a:t>
            </a:r>
          </a:p>
        </p:txBody>
      </p:sp>
      <p:pic>
        <p:nvPicPr>
          <p:cNvPr id="2" name="Billede 36">
            <a:extLst>
              <a:ext uri="{FF2B5EF4-FFF2-40B4-BE49-F238E27FC236}">
                <a16:creationId xmlns:a16="http://schemas.microsoft.com/office/drawing/2014/main" id="{02D05151-3EA0-0937-ED77-4A36D52C8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263" y="1452362"/>
            <a:ext cx="1553756" cy="1683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E604E2-FEDB-D3F9-1955-DD180DCDD3E3}"/>
              </a:ext>
            </a:extLst>
          </p:cNvPr>
          <p:cNvSpPr txBox="1"/>
          <p:nvPr/>
        </p:nvSpPr>
        <p:spPr>
          <a:xfrm>
            <a:off x="7846568" y="3793367"/>
            <a:ext cx="153158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a-DK" dirty="0"/>
              <a:t>Kvinde-</a:t>
            </a:r>
            <a:r>
              <a:rPr lang="da-DK" dirty="0" err="1"/>
              <a:t>sgd</a:t>
            </a:r>
            <a:r>
              <a:rPr lang="da-DK" dirty="0"/>
              <a:t>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940C9-7C0C-6F82-5218-AC5AA47B993C}"/>
              </a:ext>
            </a:extLst>
          </p:cNvPr>
          <p:cNvSpPr txBox="1"/>
          <p:nvPr/>
        </p:nvSpPr>
        <p:spPr>
          <a:xfrm>
            <a:off x="4205646" y="3234707"/>
            <a:ext cx="7649576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DK" sz="2000" dirty="0"/>
              <a:t>K</a:t>
            </a:r>
            <a:r>
              <a:rPr lang="en-GB" sz="2000" dirty="0"/>
              <a:t>l</a:t>
            </a:r>
            <a:r>
              <a:rPr lang="en-DK" sz="2000" dirty="0"/>
              <a:t>inik for Bækkenbundslidelser, Team for Senfølger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B5B8C-726E-7BD8-F6B1-865D926AD4F5}"/>
              </a:ext>
            </a:extLst>
          </p:cNvPr>
          <p:cNvSpPr txBox="1"/>
          <p:nvPr/>
        </p:nvSpPr>
        <p:spPr>
          <a:xfrm>
            <a:off x="986679" y="3209651"/>
            <a:ext cx="27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Hvis relevant, henvises til</a:t>
            </a:r>
          </a:p>
        </p:txBody>
      </p:sp>
      <p:pic>
        <p:nvPicPr>
          <p:cNvPr id="26" name="Graphic 25" descr="Door Open outline">
            <a:extLst>
              <a:ext uri="{FF2B5EF4-FFF2-40B4-BE49-F238E27FC236}">
                <a16:creationId xmlns:a16="http://schemas.microsoft.com/office/drawing/2014/main" id="{C1DF8844-BE2A-8714-FBBB-9DF006C7EA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5371" y="4189204"/>
            <a:ext cx="1752351" cy="1752351"/>
          </a:xfrm>
          <a:prstGeom prst="rect">
            <a:avLst/>
          </a:prstGeom>
        </p:spPr>
      </p:pic>
      <p:pic>
        <p:nvPicPr>
          <p:cNvPr id="27" name="Graphic 26" descr="Door Open outline">
            <a:extLst>
              <a:ext uri="{FF2B5EF4-FFF2-40B4-BE49-F238E27FC236}">
                <a16:creationId xmlns:a16="http://schemas.microsoft.com/office/drawing/2014/main" id="{6396AB98-6C14-9562-06C2-DE31794C6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6215" y="4184925"/>
            <a:ext cx="1752351" cy="1752351"/>
          </a:xfrm>
          <a:prstGeom prst="rect">
            <a:avLst/>
          </a:prstGeom>
        </p:spPr>
      </p:pic>
      <p:pic>
        <p:nvPicPr>
          <p:cNvPr id="33" name="Graphic 32" descr="Door Open outline">
            <a:extLst>
              <a:ext uri="{FF2B5EF4-FFF2-40B4-BE49-F238E27FC236}">
                <a16:creationId xmlns:a16="http://schemas.microsoft.com/office/drawing/2014/main" id="{DA4FF176-5893-DCAF-33EC-8044534AE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37749" y="4192808"/>
            <a:ext cx="1752351" cy="1752351"/>
          </a:xfrm>
          <a:prstGeom prst="rect">
            <a:avLst/>
          </a:prstGeom>
        </p:spPr>
      </p:pic>
      <p:pic>
        <p:nvPicPr>
          <p:cNvPr id="34" name="Graphic 33" descr="Door Open outline">
            <a:extLst>
              <a:ext uri="{FF2B5EF4-FFF2-40B4-BE49-F238E27FC236}">
                <a16:creationId xmlns:a16="http://schemas.microsoft.com/office/drawing/2014/main" id="{114F49FF-DAD4-A55B-05AC-07AA8C93BB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87734" y="4187083"/>
            <a:ext cx="1752351" cy="17523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F9218C8-18A1-B60B-4526-B23241C34A8D}"/>
              </a:ext>
            </a:extLst>
          </p:cNvPr>
          <p:cNvSpPr txBox="1"/>
          <p:nvPr/>
        </p:nvSpPr>
        <p:spPr>
          <a:xfrm>
            <a:off x="5842677" y="3793367"/>
            <a:ext cx="170886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Mave-/tarm-kir.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2EAA60-2C82-1C80-DEAD-0F57E99C3A5B}"/>
              </a:ext>
            </a:extLst>
          </p:cNvPr>
          <p:cNvSpPr txBox="1"/>
          <p:nvPr/>
        </p:nvSpPr>
        <p:spPr>
          <a:xfrm>
            <a:off x="9609453" y="3793367"/>
            <a:ext cx="224577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a-DK" dirty="0"/>
              <a:t>Lever/mave/tarm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FDCD5B-583A-1878-46A4-5A8CF088B63D}"/>
              </a:ext>
            </a:extLst>
          </p:cNvPr>
          <p:cNvSpPr txBox="1"/>
          <p:nvPr/>
        </p:nvSpPr>
        <p:spPr>
          <a:xfrm>
            <a:off x="4205646" y="3793367"/>
            <a:ext cx="142496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a-DK" dirty="0" err="1"/>
              <a:t>Urinvejs</a:t>
            </a:r>
            <a:r>
              <a:rPr lang="da-DK" dirty="0"/>
              <a:t>-kir.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569888A-2F01-597A-386C-05F0033938FD}"/>
              </a:ext>
            </a:extLst>
          </p:cNvPr>
          <p:cNvCxnSpPr>
            <a:cxnSpLocks/>
          </p:cNvCxnSpPr>
          <p:nvPr/>
        </p:nvCxnSpPr>
        <p:spPr>
          <a:xfrm>
            <a:off x="5518817" y="5768136"/>
            <a:ext cx="9714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F69B849-032E-FF16-C4BD-52EA247CFAC1}"/>
              </a:ext>
            </a:extLst>
          </p:cNvPr>
          <p:cNvCxnSpPr>
            <a:cxnSpLocks/>
          </p:cNvCxnSpPr>
          <p:nvPr/>
        </p:nvCxnSpPr>
        <p:spPr>
          <a:xfrm>
            <a:off x="7344263" y="5768136"/>
            <a:ext cx="103270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AA7A36-2F05-A405-61FD-D2423883293C}"/>
              </a:ext>
            </a:extLst>
          </p:cNvPr>
          <p:cNvCxnSpPr>
            <a:cxnSpLocks/>
          </p:cNvCxnSpPr>
          <p:nvPr/>
        </p:nvCxnSpPr>
        <p:spPr>
          <a:xfrm>
            <a:off x="9209490" y="5768136"/>
            <a:ext cx="100846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CB09E2E-F3AA-1A4F-B030-10A7CD390664}"/>
              </a:ext>
            </a:extLst>
          </p:cNvPr>
          <p:cNvCxnSpPr>
            <a:cxnSpLocks/>
          </p:cNvCxnSpPr>
          <p:nvPr/>
        </p:nvCxnSpPr>
        <p:spPr>
          <a:xfrm>
            <a:off x="3591040" y="3394317"/>
            <a:ext cx="53643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6652E6B-6900-3E89-3206-CA0BE96543D5}"/>
              </a:ext>
            </a:extLst>
          </p:cNvPr>
          <p:cNvGrpSpPr/>
          <p:nvPr/>
        </p:nvGrpSpPr>
        <p:grpSpPr>
          <a:xfrm>
            <a:off x="31317" y="3578983"/>
            <a:ext cx="4080888" cy="2902534"/>
            <a:chOff x="8839200" y="-320139"/>
            <a:chExt cx="4080888" cy="290253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81BF0C0-665E-8604-D075-EEF1FAA41C0B}"/>
                </a:ext>
              </a:extLst>
            </p:cNvPr>
            <p:cNvSpPr txBox="1"/>
            <p:nvPr/>
          </p:nvSpPr>
          <p:spPr>
            <a:xfrm>
              <a:off x="9424058" y="1505177"/>
              <a:ext cx="253095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DK" sz="1600" dirty="0"/>
                <a:t>Henvist fra almen praksis: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sz="1600" dirty="0"/>
                <a:t>Tarmfunktion:14.1 %,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sz="1600" dirty="0"/>
                <a:t>Vandladning: 9.3 %,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sz="1600" dirty="0"/>
                <a:t>Sexualitet 3.5 %</a:t>
              </a:r>
            </a:p>
          </p:txBody>
        </p:sp>
        <p:pic>
          <p:nvPicPr>
            <p:cNvPr id="70" name="Graphic 69" descr="Home outline">
              <a:extLst>
                <a:ext uri="{FF2B5EF4-FFF2-40B4-BE49-F238E27FC236}">
                  <a16:creationId xmlns:a16="http://schemas.microsoft.com/office/drawing/2014/main" id="{0CA8FE76-DA10-5383-2E40-AD7BF9914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93927" y="75929"/>
              <a:ext cx="1698648" cy="145786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D2B7D9E-89E9-DA9C-ED2B-6968421565F1}"/>
                </a:ext>
              </a:extLst>
            </p:cNvPr>
            <p:cNvSpPr txBox="1"/>
            <p:nvPr/>
          </p:nvSpPr>
          <p:spPr>
            <a:xfrm>
              <a:off x="9299106" y="888809"/>
              <a:ext cx="426720" cy="20005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DK" sz="700" dirty="0"/>
                <a:t>LÆGE</a:t>
              </a:r>
              <a:endParaRPr lang="en-DK" sz="800" dirty="0"/>
            </a:p>
          </p:txBody>
        </p:sp>
        <p:pic>
          <p:nvPicPr>
            <p:cNvPr id="73" name="Graphic 72" descr="Signpost outline">
              <a:extLst>
                <a:ext uri="{FF2B5EF4-FFF2-40B4-BE49-F238E27FC236}">
                  <a16:creationId xmlns:a16="http://schemas.microsoft.com/office/drawing/2014/main" id="{B3C253A4-3747-C9D2-4681-C75948203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839200" y="389615"/>
              <a:ext cx="1049158" cy="1049158"/>
            </a:xfrm>
            <a:prstGeom prst="rect">
              <a:avLst/>
            </a:prstGeom>
          </p:spPr>
        </p:pic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8B5FBB20-DA8C-6129-7F9E-2E13E84F2D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43704" y="-320139"/>
              <a:ext cx="1776384" cy="86690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EF45F8D8-13DF-E322-A831-F741873CD649}"/>
              </a:ext>
            </a:extLst>
          </p:cNvPr>
          <p:cNvSpPr txBox="1"/>
          <p:nvPr/>
        </p:nvSpPr>
        <p:spPr>
          <a:xfrm>
            <a:off x="8043686" y="1367067"/>
            <a:ext cx="768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1800" dirty="0"/>
              <a:t>AUH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12441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9883ED-6766-107E-E08A-579E15A02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486336"/>
              </p:ext>
            </p:extLst>
          </p:nvPr>
        </p:nvGraphicFramePr>
        <p:xfrm>
          <a:off x="453820" y="1648134"/>
          <a:ext cx="11537577" cy="4119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5859">
                  <a:extLst>
                    <a:ext uri="{9D8B030D-6E8A-4147-A177-3AD203B41FA5}">
                      <a16:colId xmlns:a16="http://schemas.microsoft.com/office/drawing/2014/main" val="1126845079"/>
                    </a:ext>
                  </a:extLst>
                </a:gridCol>
                <a:gridCol w="3845859">
                  <a:extLst>
                    <a:ext uri="{9D8B030D-6E8A-4147-A177-3AD203B41FA5}">
                      <a16:colId xmlns:a16="http://schemas.microsoft.com/office/drawing/2014/main" val="629614134"/>
                    </a:ext>
                  </a:extLst>
                </a:gridCol>
                <a:gridCol w="3845859">
                  <a:extLst>
                    <a:ext uri="{9D8B030D-6E8A-4147-A177-3AD203B41FA5}">
                      <a16:colId xmlns:a16="http://schemas.microsoft.com/office/drawing/2014/main" val="1652995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DK" dirty="0"/>
                        <a:t>Bowel dysfunction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K" dirty="0"/>
                        <a:t>Urinary dysfunction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K" dirty="0"/>
                        <a:t>Sexual dysfunction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68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da-DK" sz="2000" dirty="0" err="1">
                          <a:solidFill>
                            <a:schemeClr val="tx2"/>
                          </a:solidFill>
                        </a:rPr>
                        <a:t>Urgency</a:t>
                      </a:r>
                      <a:endParaRPr lang="da-DK" sz="2000" dirty="0">
                        <a:solidFill>
                          <a:schemeClr val="tx2"/>
                        </a:solidFill>
                      </a:endParaRPr>
                    </a:p>
                    <a:p>
                      <a:pPr lvl="1"/>
                      <a:r>
                        <a:rPr lang="da-DK" sz="2000" dirty="0" err="1">
                          <a:solidFill>
                            <a:schemeClr val="tx2"/>
                          </a:solidFill>
                        </a:rPr>
                        <a:t>Fecal</a:t>
                      </a:r>
                      <a:r>
                        <a:rPr lang="da-DK" sz="2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a-DK" sz="2000" dirty="0" err="1">
                          <a:solidFill>
                            <a:schemeClr val="tx2"/>
                          </a:solidFill>
                        </a:rPr>
                        <a:t>incontinence</a:t>
                      </a:r>
                      <a:endParaRPr lang="da-DK" sz="2000" dirty="0">
                        <a:solidFill>
                          <a:schemeClr val="tx2"/>
                        </a:solidFill>
                      </a:endParaRPr>
                    </a:p>
                    <a:p>
                      <a:pPr lvl="1"/>
                      <a:r>
                        <a:rPr lang="da-DK" sz="2000" dirty="0" err="1">
                          <a:solidFill>
                            <a:schemeClr val="tx2"/>
                          </a:solidFill>
                        </a:rPr>
                        <a:t>Frequent</a:t>
                      </a:r>
                      <a:r>
                        <a:rPr lang="da-DK" sz="2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a-DK" sz="2000" dirty="0" err="1">
                          <a:solidFill>
                            <a:schemeClr val="tx2"/>
                          </a:solidFill>
                        </a:rPr>
                        <a:t>bowel</a:t>
                      </a:r>
                      <a:r>
                        <a:rPr lang="da-DK" sz="2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a-DK" sz="2000" dirty="0" err="1">
                          <a:solidFill>
                            <a:schemeClr val="tx2"/>
                          </a:solidFill>
                        </a:rPr>
                        <a:t>movements</a:t>
                      </a:r>
                      <a:endParaRPr lang="da-DK" sz="2000" dirty="0">
                        <a:solidFill>
                          <a:schemeClr val="tx2"/>
                        </a:solidFill>
                      </a:endParaRPr>
                    </a:p>
                    <a:p>
                      <a:pPr lvl="1"/>
                      <a:r>
                        <a:rPr lang="da-DK" sz="2000" dirty="0">
                          <a:solidFill>
                            <a:schemeClr val="tx2"/>
                          </a:solidFill>
                        </a:rPr>
                        <a:t>Fragmentation</a:t>
                      </a:r>
                    </a:p>
                    <a:p>
                      <a:pPr lvl="1"/>
                      <a:r>
                        <a:rPr lang="da-DK" sz="2000" dirty="0" err="1">
                          <a:solidFill>
                            <a:schemeClr val="tx2"/>
                          </a:solidFill>
                        </a:rPr>
                        <a:t>Emptying</a:t>
                      </a:r>
                      <a:r>
                        <a:rPr lang="da-DK" sz="20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da-DK" sz="2000" dirty="0" err="1">
                          <a:solidFill>
                            <a:schemeClr val="tx2"/>
                          </a:solidFill>
                        </a:rPr>
                        <a:t>difficulties</a:t>
                      </a:r>
                      <a:endParaRPr lang="da-DK" sz="2000" dirty="0">
                        <a:solidFill>
                          <a:schemeClr val="tx2"/>
                        </a:solidFill>
                      </a:endParaRPr>
                    </a:p>
                    <a:p>
                      <a:pPr lvl="1"/>
                      <a:r>
                        <a:rPr lang="da-DK" sz="2000" dirty="0" err="1">
                          <a:solidFill>
                            <a:schemeClr val="tx2"/>
                          </a:solidFill>
                        </a:rPr>
                        <a:t>Constipation</a:t>
                      </a:r>
                      <a:endParaRPr lang="da-DK" sz="2000" dirty="0">
                        <a:solidFill>
                          <a:schemeClr val="tx2"/>
                        </a:solidFill>
                      </a:endParaRPr>
                    </a:p>
                    <a:p>
                      <a:pPr lvl="1"/>
                      <a:r>
                        <a:rPr lang="da-DK" sz="2000" dirty="0" err="1">
                          <a:solidFill>
                            <a:schemeClr val="tx2"/>
                          </a:solidFill>
                        </a:rPr>
                        <a:t>Diarrhoea</a:t>
                      </a:r>
                      <a:endParaRPr lang="da-DK" sz="2000" dirty="0">
                        <a:solidFill>
                          <a:schemeClr val="tx2"/>
                        </a:solidFill>
                      </a:endParaRPr>
                    </a:p>
                    <a:p>
                      <a:pPr lvl="1"/>
                      <a:r>
                        <a:rPr lang="da-DK" sz="2000" dirty="0">
                          <a:solidFill>
                            <a:schemeClr val="tx2"/>
                          </a:solidFill>
                        </a:rPr>
                        <a:t>Pain</a:t>
                      </a:r>
                    </a:p>
                    <a:p>
                      <a:endParaRPr lang="en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K" sz="2000" dirty="0"/>
                        <a:t>Urinary incontinens</a:t>
                      </a:r>
                    </a:p>
                    <a:p>
                      <a:r>
                        <a:rPr lang="en-DK" sz="2000" dirty="0"/>
                        <a:t>Urinary retention</a:t>
                      </a:r>
                    </a:p>
                    <a:p>
                      <a:r>
                        <a:rPr lang="en-DK" sz="2000" dirty="0"/>
                        <a:t>Voiding problems</a:t>
                      </a:r>
                    </a:p>
                    <a:p>
                      <a:r>
                        <a:rPr lang="en-DK" sz="2000" dirty="0"/>
                        <a:t>Recurrent UTIs</a:t>
                      </a:r>
                    </a:p>
                    <a:p>
                      <a:r>
                        <a:rPr lang="en-DK" sz="2000" dirty="0"/>
                        <a:t>Prolaps</a:t>
                      </a:r>
                    </a:p>
                    <a:p>
                      <a:r>
                        <a:rPr lang="en-DK" sz="2000" dirty="0"/>
                        <a:t>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K" sz="2000" dirty="0"/>
                        <a:t>Erectile dysfuntion </a:t>
                      </a:r>
                    </a:p>
                    <a:p>
                      <a:r>
                        <a:rPr lang="en-DK" sz="2000" dirty="0"/>
                        <a:t>Ejaculatory problems </a:t>
                      </a:r>
                    </a:p>
                    <a:p>
                      <a:r>
                        <a:rPr lang="en-DK" sz="2000" dirty="0"/>
                        <a:t>Dyspareunia</a:t>
                      </a:r>
                    </a:p>
                    <a:p>
                      <a:r>
                        <a:rPr lang="en-DK" sz="2000" dirty="0"/>
                        <a:t>Vaginismus</a:t>
                      </a:r>
                    </a:p>
                    <a:p>
                      <a:r>
                        <a:rPr lang="en-DK" sz="2000" dirty="0"/>
                        <a:t>Hypo/hyper sensitivity</a:t>
                      </a:r>
                    </a:p>
                    <a:p>
                      <a:r>
                        <a:rPr lang="en-DK" sz="2000" dirty="0"/>
                        <a:t>Vaginal stricture</a:t>
                      </a:r>
                    </a:p>
                    <a:p>
                      <a:r>
                        <a:rPr lang="en-DK" sz="2000" dirty="0"/>
                        <a:t>Reduced lubrication</a:t>
                      </a:r>
                    </a:p>
                    <a:p>
                      <a:r>
                        <a:rPr lang="en-DK" sz="2000" dirty="0"/>
                        <a:t>Inhibited orgasm</a:t>
                      </a:r>
                    </a:p>
                    <a:p>
                      <a:r>
                        <a:rPr lang="en-DK" sz="2000" dirty="0"/>
                        <a:t>Reduced desire</a:t>
                      </a:r>
                    </a:p>
                    <a:p>
                      <a:r>
                        <a:rPr lang="en-DK" sz="2000" dirty="0"/>
                        <a:t>Psycological problems</a:t>
                      </a:r>
                    </a:p>
                    <a:p>
                      <a:r>
                        <a:rPr lang="en-DK" sz="2000" dirty="0"/>
                        <a:t>Relationship problems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K" sz="2000" dirty="0"/>
                        <a:t>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42185"/>
                  </a:ext>
                </a:extLst>
              </a:tr>
            </a:tbl>
          </a:graphicData>
        </a:graphic>
      </p:graphicFrame>
      <p:sp>
        <p:nvSpPr>
          <p:cNvPr id="11" name="Tekstfelt 3">
            <a:extLst>
              <a:ext uri="{FF2B5EF4-FFF2-40B4-BE49-F238E27FC236}">
                <a16:creationId xmlns:a16="http://schemas.microsoft.com/office/drawing/2014/main" id="{8389FF14-8720-B471-979F-2FF7410656EB}"/>
              </a:ext>
            </a:extLst>
          </p:cNvPr>
          <p:cNvSpPr txBox="1"/>
          <p:nvPr/>
        </p:nvSpPr>
        <p:spPr>
          <a:xfrm>
            <a:off x="3515388" y="862839"/>
            <a:ext cx="57324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Kan behandles i Senfølgeklinikkerne</a:t>
            </a:r>
          </a:p>
          <a:p>
            <a:r>
              <a:rPr lang="da-DK" sz="28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17767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F242EC-2B7F-B31C-BCCD-FD3B1DDA8775}"/>
              </a:ext>
            </a:extLst>
          </p:cNvPr>
          <p:cNvSpPr txBox="1"/>
          <p:nvPr/>
        </p:nvSpPr>
        <p:spPr>
          <a:xfrm>
            <a:off x="1402535" y="1909483"/>
            <a:ext cx="98637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400" dirty="0"/>
              <a:t>OBS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400" dirty="0"/>
              <a:t>Ved mistanke om recidiv, skal dette være udelukket inden henvisning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K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400" dirty="0"/>
              <a:t>Vi modtager patienter med senfølger efter kræft i bækkenorganerne </a:t>
            </a:r>
          </a:p>
          <a:p>
            <a:r>
              <a:rPr lang="en-DK" sz="2400" dirty="0"/>
              <a:t>          (urologisk, gynækologisk, tyk-/endetarm- og anal)</a:t>
            </a:r>
          </a:p>
          <a:p>
            <a:r>
              <a:rPr lang="en-DK" sz="2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sz="2400" dirty="0"/>
              <a:t>Basal udredning/behandling i almen praksis iht henvisningskriterier</a:t>
            </a:r>
          </a:p>
          <a:p>
            <a:endParaRPr lang="en-DK" sz="2400" dirty="0"/>
          </a:p>
        </p:txBody>
      </p:sp>
    </p:spTree>
    <p:extLst>
      <p:ext uri="{BB962C8B-B14F-4D97-AF65-F5344CB8AC3E}">
        <p14:creationId xmlns:p14="http://schemas.microsoft.com/office/powerpoint/2010/main" val="153558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CEF8E4-19B3-83DC-BA33-5A2F923BB094}"/>
              </a:ext>
            </a:extLst>
          </p:cNvPr>
          <p:cNvSpPr txBox="1"/>
          <p:nvPr/>
        </p:nvSpPr>
        <p:spPr>
          <a:xfrm>
            <a:off x="525438" y="799327"/>
            <a:ext cx="5115339" cy="3984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Behandling af kræft kan give senfølger i form af kronisk diarré, bydende afføringstrang, fækal inkontinens, fragmenteret afføring samt manglende og/eller besværet tømning. Hyppigheden og symptompræsentationen afhænger af kræfttypen og behandlingen (kirurgi, kemoterapi, stråleterapi). Vi kan på afdeling for Mave- og Tarmkirurgi og Lever-, Mave- og Tarmsygdomme, Aarhus Universitets Hospital tilbyde udredning samt behandling heraf for patienter bosiddende i region Midtjylland </a:t>
            </a:r>
            <a:endParaRPr lang="en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Kriterier for henvisning:</a:t>
            </a:r>
            <a:endParaRPr lang="en-DK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a-DK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</a:t>
            </a: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 tidl. behandlet for kræft </a:t>
            </a:r>
            <a:r>
              <a:rPr lang="da-DK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 i relation hertil opstået</a:t>
            </a:r>
            <a:endParaRPr lang="en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Tarmdysfunktion ved</a:t>
            </a:r>
            <a:endParaRPr lang="en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Kronisk diarré defineret ved Bristol </a:t>
            </a:r>
            <a:r>
              <a:rPr lang="da-DK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Stool</a:t>
            </a: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type 5-7 ofte medførende bydende afføringstrang og mulig fækal inkontinens</a:t>
            </a:r>
            <a:endParaRPr lang="en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Forstyrret tømning ofte set ved tidl. kræft i venstre side af </a:t>
            </a:r>
            <a:r>
              <a:rPr lang="da-DK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</a:t>
            </a: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eller </a:t>
            </a:r>
            <a:r>
              <a:rPr lang="da-DK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rectum</a:t>
            </a: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karakteriseret ved fragmenteret normal til hård afføring, bydende afføringstrang samt ofte fækal og luft inkontinens</a:t>
            </a:r>
            <a:endParaRPr lang="en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a-DK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</a:t>
            </a: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 </a:t>
            </a:r>
            <a:r>
              <a:rPr lang="da-DK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kolo</a:t>
            </a: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eller </a:t>
            </a:r>
            <a:r>
              <a:rPr lang="da-DK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sigmoideoskoperet</a:t>
            </a: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efter tarmdysfunktionen er opstået</a:t>
            </a:r>
            <a:endParaRPr lang="en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OBS! Ved mistanke om recidiv af tidl. kræft henv. til tidl. behandlende afdeling</a:t>
            </a:r>
            <a:endParaRPr lang="en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D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BF4EB-6E62-18E0-7008-5CA20F2C52C9}"/>
              </a:ext>
            </a:extLst>
          </p:cNvPr>
          <p:cNvSpPr txBox="1"/>
          <p:nvPr/>
        </p:nvSpPr>
        <p:spPr>
          <a:xfrm>
            <a:off x="6551224" y="799327"/>
            <a:ext cx="5519929" cy="6460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Henvisnings indhold:</a:t>
            </a:r>
            <a:endParaRPr lang="en-DK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Tidl. kræfttype (specifik lokalisation) samt behandling (kirurgi, stråle- og kemoterapi)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Anamnese opfyldende kriterier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Evt. </a:t>
            </a:r>
            <a:r>
              <a:rPr lang="da-DK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comorbiditet</a:t>
            </a: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tidl. kirurgi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Evt. iværksat behandling/behandlingsforsøg 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Sendes til: Klinikker for Mave- og Tarmkirurgi, Aarhus Universitets Hospital 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Skriv i selve henvisningen: Att.: Senfølgeklinikken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da-DK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udenregionale</a:t>
            </a: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patienter beder vi henvisning sendt til egen regions senfølgeklinik. De kan derfra henvise til </a:t>
            </a:r>
            <a:r>
              <a:rPr lang="da-DK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</a:t>
            </a: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opinion, såfremt der findes indikation herfor. 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yderligere information: </a:t>
            </a:r>
            <a:r>
              <a:rPr lang="da-DK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Hjemmeside: Team for senfølger efter kræft i Bækkenorganerne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Senfølgeklinikken er en del af nationalt forskningssamarbejde med Kræftens Bekæmpelse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Kontakt: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Professor Peter Christensen, Mave- og Tarmkirurgi, Aarhus Universitets Hospital, </a:t>
            </a:r>
            <a:r>
              <a:rPr lang="da-DK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petchris@rm.dk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Overlæge Janne </a:t>
            </a:r>
            <a:r>
              <a:rPr lang="da-DK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Fassov</a:t>
            </a: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Lever-, Mave- og Tarmsygdomme, Aarhus Universitets Hospital, </a:t>
            </a:r>
            <a:r>
              <a:rPr lang="da-DK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janfas@rm.dk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18196-B9D3-882C-4CB0-40E502C69DAC}"/>
              </a:ext>
            </a:extLst>
          </p:cNvPr>
          <p:cNvSpPr txBox="1"/>
          <p:nvPr/>
        </p:nvSpPr>
        <p:spPr>
          <a:xfrm>
            <a:off x="2739151" y="152996"/>
            <a:ext cx="6713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Henvisning af patienter med </a:t>
            </a:r>
            <a:r>
              <a:rPr lang="da-DK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tarmdysfunktion</a:t>
            </a: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efter kræftbehandling </a:t>
            </a:r>
            <a:endParaRPr lang="en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01219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9224C3-2C46-E6D4-FE29-67E4985C5B21}"/>
              </a:ext>
            </a:extLst>
          </p:cNvPr>
          <p:cNvSpPr txBox="1"/>
          <p:nvPr/>
        </p:nvSpPr>
        <p:spPr>
          <a:xfrm>
            <a:off x="455363" y="1134939"/>
            <a:ext cx="5390921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Senfølger defineres som symptomer, der opstår efter afsluttet cancerbehandling 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 sexologiske problemstillinger kan være nedsat libido, erektions- og ejakulationsproblemer, smerter ved samleje, </a:t>
            </a:r>
            <a:r>
              <a:rPr lang="da-DK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striktur/stenose af vagina</a:t>
            </a:r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</a:p>
          <a:p>
            <a:endParaRPr lang="da-DK" sz="1100" dirty="0">
              <a:solidFill>
                <a:srgbClr val="292526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Mænd skal have afprøvet PDE-5 hæmmer og effekten skal vurderes før henvisning. Kvinder skal opstartes i lokalt østrogen med mindre dette er kontraindiceret. </a:t>
            </a:r>
          </a:p>
          <a:p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Det er vigtigt at være opmærksom på om pt. forud for deres cancerbehandling har haft andre/lignende sexologiske problemstillinger.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Ved manglende effekt af den primære farmakologiske behandling eller hvis behandlingen ikke tåles kan patienten henvises til Urinvejskirurgisk afdeling.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C37BE-48E6-6B5E-9E21-F64A44B1EB92}"/>
              </a:ext>
            </a:extLst>
          </p:cNvPr>
          <p:cNvSpPr txBox="1"/>
          <p:nvPr/>
        </p:nvSpPr>
        <p:spPr>
          <a:xfrm>
            <a:off x="6096000" y="1238828"/>
            <a:ext cx="6097836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Henvisning skal indeholde: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Henvisningsdiagnose inkl. cancertype, behandling (kirurgi, stråler, kemoterapi) samt dato for endt behandling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Anamnese med beskrivelse af den sexologiske problemstilling: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629920"/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Debut og art. Var symptomerne tilstede før cancerdiagnosen og behandlingen?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629920"/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Hos mænd skal effekten af PDE-5 </a:t>
            </a:r>
            <a:r>
              <a:rPr lang="da-DK" sz="11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hæmmere</a:t>
            </a:r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beskrives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629920"/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Angivelse af patientens øvrige betydende sygdomme og funktionsniveau inkl. kardiovaskulær status (de mandlige patienter) 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629920"/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Ajourført medicinliste tilgængelig på FMK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Udredning og behandling i </a:t>
            </a:r>
            <a:r>
              <a:rPr lang="da-DK" sz="11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senfølgeklnikken</a:t>
            </a:r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Samtale (+ evt. partner)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Objektiv undersøgelse ved speciallæge (GU, </a:t>
            </a:r>
            <a:r>
              <a:rPr lang="da-DK" sz="11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genitalia</a:t>
            </a: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da-DK" sz="11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externa</a:t>
            </a: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Behandlingsmodaliteter: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Peroral behandling af ED 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Oplæring i injektionsteknik til ED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Oplæring i brug af hjælpemidler (vakuum-pumpe, penis-ring, </a:t>
            </a:r>
            <a:r>
              <a:rPr lang="da-DK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painbuffer, dilatationsbehandling)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Kirurgisk behandling (erektionsprotese)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FC567-0BE4-0496-AF48-70A4113BDC97}"/>
              </a:ext>
            </a:extLst>
          </p:cNvPr>
          <p:cNvSpPr txBox="1"/>
          <p:nvPr/>
        </p:nvSpPr>
        <p:spPr>
          <a:xfrm>
            <a:off x="3150824" y="225265"/>
            <a:ext cx="6455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Henvisning af mænd og kvinder til </a:t>
            </a:r>
            <a:r>
              <a:rPr lang="da-DK" sz="1800" b="1" u="sng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sexologisk rådgivning</a:t>
            </a:r>
            <a:endParaRPr lang="en-DK" sz="1800" u="sng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9272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FA2275-F05F-82D8-25B8-CF240861DFDB}"/>
              </a:ext>
            </a:extLst>
          </p:cNvPr>
          <p:cNvSpPr txBox="1"/>
          <p:nvPr/>
        </p:nvSpPr>
        <p:spPr>
          <a:xfrm>
            <a:off x="268996" y="711621"/>
            <a:ext cx="53385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a-DK" sz="12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Senfølger defineres som symptomer, der opstår tidligst 3 mdr. efter afsluttet cancerbehandling 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a-DK" sz="12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a-DK" sz="1200" dirty="0">
                <a:solidFill>
                  <a:srgbClr val="292526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AGaramond-Regular"/>
              </a:rPr>
              <a:t>L</a:t>
            </a:r>
            <a:r>
              <a:rPr lang="da-DK" sz="1200" dirty="0">
                <a:solidFill>
                  <a:srgbClr val="292526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AGaramond-Bold"/>
              </a:rPr>
              <a:t>UTS er hyppigt og stiger med alderen. Symptomerne deles i fyldnings-og tømningssymptomer.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a-DK" sz="1200" dirty="0">
                <a:solidFill>
                  <a:srgbClr val="292526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AGaramond-Bold"/>
              </a:rPr>
              <a:t>En del af patienterne har derfor blot qua deres alder et eller flere vandladnings-symptomer. 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a-DK" sz="1200" dirty="0">
                <a:solidFill>
                  <a:srgbClr val="292526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AGaramond-Bold"/>
              </a:rPr>
              <a:t>Patienter med almindelige LUTS-symptomer skal primært udredes og behandles </a:t>
            </a:r>
            <a:r>
              <a:rPr lang="da-DK" sz="1200" b="1" dirty="0">
                <a:solidFill>
                  <a:srgbClr val="292526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AGaramond-Bold"/>
              </a:rPr>
              <a:t>hos egen læge </a:t>
            </a:r>
            <a:r>
              <a:rPr lang="da-DK" sz="1200" dirty="0">
                <a:solidFill>
                  <a:srgbClr val="292526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AGaramond-Bold"/>
              </a:rPr>
              <a:t>til og med farmakologisk behandling. De følger dermed almene guidelines for udredning og behandling af vandladningsgener. 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a-DK" sz="1200" dirty="0">
                <a:solidFill>
                  <a:srgbClr val="292526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AGaramond-Bold"/>
              </a:rPr>
              <a:t>Det er herunder vigtigt at være opmærksom på om pt. forud for deres cancerbehandling havde normal vandladning.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a-DK" sz="1200" dirty="0">
                <a:solidFill>
                  <a:srgbClr val="292526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AGaramond-Bold"/>
              </a:rPr>
              <a:t> 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a-DK" sz="1200" dirty="0">
                <a:solidFill>
                  <a:srgbClr val="292526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AGaramond-Bold"/>
              </a:rPr>
              <a:t>Ved manglende effekt af almene råd om væskeindtag og vandladningsvaner og relevant farmakologisk behandling kan patienten henvises til Urogynækologisk Klinik, Kvindesygdomme og Fødsler.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a-DK" sz="1200" dirty="0">
                <a:solidFill>
                  <a:srgbClr val="292526"/>
                </a:solidFill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AGaramond-Bold"/>
              </a:rPr>
              <a:t> 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a-DK" sz="12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D7A17-6E9F-C5D8-6011-186FEE67770E}"/>
              </a:ext>
            </a:extLst>
          </p:cNvPr>
          <p:cNvSpPr txBox="1"/>
          <p:nvPr/>
        </p:nvSpPr>
        <p:spPr>
          <a:xfrm>
            <a:off x="6094164" y="878732"/>
            <a:ext cx="60978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Henvisning skal indeholde: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a-DK" sz="12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Henvisningsdiagnose inkl. cancertype, behandling (kirurgi, stråler, kemoterapi) samt dato for endt behandling.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a-DK" sz="12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Anamnese med </a:t>
            </a:r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beskrivelse</a:t>
            </a:r>
            <a:r>
              <a:rPr lang="da-DK" sz="12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af vandladningssymptomer: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28040"/>
            <a:r>
              <a:rPr lang="da-DK" sz="12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Debut og art. Var symptomerne tilstede før cancerdiagnosen og behandlingen?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28040"/>
            <a:r>
              <a:rPr lang="da-DK" sz="12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Angivelse af patientens øvrige betydende sygdomme og funktionsniveau herunder evt. nedsynkningsgener, afføringsgener.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28040"/>
            <a:r>
              <a:rPr lang="da-DK" sz="12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VVS 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828040"/>
            <a:r>
              <a:rPr lang="da-DK" sz="1200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Ajourført medicinliste tilgængelig på FMK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a-DK" sz="12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a-DK" sz="12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Udredning og behandling i senfølgeklinikken: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200" dirty="0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LUTS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udredning</a:t>
            </a:r>
            <a:r>
              <a:rPr lang="en-US" sz="1200" dirty="0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(VVS, ICIQ, Flow +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Residualurin</a:t>
            </a:r>
            <a:r>
              <a:rPr lang="en-US" sz="1200" dirty="0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måling</a:t>
            </a:r>
            <a:r>
              <a:rPr lang="en-US" sz="1200" dirty="0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GU, Vaginal </a:t>
            </a:r>
            <a:r>
              <a:rPr lang="en-US" sz="1200" dirty="0" err="1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ultralydsscanning</a:t>
            </a:r>
            <a:endParaRPr lang="en-DK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200" dirty="0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Evt. urodynamik </a:t>
            </a:r>
            <a:endParaRPr lang="en-DK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da-DK" sz="12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da-DK" sz="12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Behandlingsmodaliteter:</a:t>
            </a:r>
            <a:endParaRPr lang="en-DK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200" dirty="0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Medicinsk behandling enten som solo eller </a:t>
            </a:r>
            <a:r>
              <a:rPr lang="da-DK" sz="1200" dirty="0" err="1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kombi</a:t>
            </a:r>
            <a:r>
              <a:rPr lang="da-DK" sz="1200" dirty="0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-behandling </a:t>
            </a:r>
            <a:endParaRPr lang="en-DK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200" dirty="0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Lokalt østrogen, </a:t>
            </a:r>
            <a:r>
              <a:rPr lang="da-DK" sz="1200" dirty="0" err="1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anticholinergika</a:t>
            </a:r>
            <a:r>
              <a:rPr lang="da-DK" sz="1200" dirty="0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da-DK" sz="1200" dirty="0" err="1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mirabegron</a:t>
            </a:r>
            <a:endParaRPr lang="en-DK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200" dirty="0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RIK-oplæring</a:t>
            </a:r>
            <a:endParaRPr lang="en-DK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200" dirty="0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Botox</a:t>
            </a:r>
            <a:endParaRPr lang="en-DK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200" dirty="0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Pessarbehandling af evt. prolaps eller af stress-inkontinens</a:t>
            </a:r>
            <a:endParaRPr lang="en-DK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200" dirty="0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Kirurgi korrektion af evt. prolaps</a:t>
            </a:r>
            <a:endParaRPr lang="en-DK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200" dirty="0">
                <a:effectLst/>
                <a:latin typeface="Century Gothic" panose="020B0502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Kirurgisk behandling af stress-urininkontinens</a:t>
            </a:r>
            <a:endParaRPr lang="en-DK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2ED5F-97CD-9B7B-771B-8692E8C4DCC0}"/>
              </a:ext>
            </a:extLst>
          </p:cNvPr>
          <p:cNvSpPr txBox="1"/>
          <p:nvPr/>
        </p:nvSpPr>
        <p:spPr>
          <a:xfrm>
            <a:off x="2126255" y="200659"/>
            <a:ext cx="8140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Henvisning af </a:t>
            </a:r>
            <a:r>
              <a:rPr lang="da-DK" sz="1800" b="1" u="sng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kvinder</a:t>
            </a:r>
            <a:r>
              <a:rPr lang="da-DK" sz="18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med </a:t>
            </a:r>
            <a:r>
              <a:rPr lang="da-DK" sz="1800" b="1" u="sng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symptomer fra nedre urinveje (LUTS) </a:t>
            </a:r>
            <a:r>
              <a:rPr lang="da-DK" sz="18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(DR391)</a:t>
            </a:r>
            <a:endParaRPr lang="en-DK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901040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0B083B-3E54-696A-FA42-4CD22BD08C1E}"/>
              </a:ext>
            </a:extLst>
          </p:cNvPr>
          <p:cNvSpPr txBox="1"/>
          <p:nvPr/>
        </p:nvSpPr>
        <p:spPr>
          <a:xfrm>
            <a:off x="128530" y="1169088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Senfølger defineres som symptomer, der opstår tidligst 3 mdr. efter afsluttet cancerbehandling 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LUTS er hyppigt og stiger med alderen. Symptomerne deles i fyldnings-og tømningssymptomer.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En del af patienterne har derfor blot qua deres alder et eller flere vandladnings-symptomer. 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Patienter med almindelige LUTS-symptomer skal primært udredes og behandles </a:t>
            </a:r>
            <a:r>
              <a:rPr lang="da-DK" sz="1100" b="1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hos egen læge </a:t>
            </a:r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til og med farmakologisk behandling. 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Det er vigtigt at være opmærksom på om pt. forud for deres cancerbehandling havde normal vandladning: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Ved manglende effekt af almene råd om væskeindtag og vandladningsvaner og relevant farmakologisk behandling kan patienten henvises til Urinvejskirurgisk afdeling i henhold til de almindelige retningslinjer.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D15E6-9786-9E88-7E07-C15E8A5E33C8}"/>
              </a:ext>
            </a:extLst>
          </p:cNvPr>
          <p:cNvSpPr txBox="1"/>
          <p:nvPr/>
        </p:nvSpPr>
        <p:spPr>
          <a:xfrm>
            <a:off x="6477918" y="1334341"/>
            <a:ext cx="5585552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Henvisning skal indeholde: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Henvisningsdiagnose inkl. cancertype, behandling (kirurgi, stråler, kemoterapi) samt dato for endt behandling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Anamnese med beskrivelse af vandladningssymptomer: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828040"/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Debut og art. Var symptomerne tilstede før cancerdiagnosen og behandlingen?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828040"/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Angivelse af patientens øvrige betydende sygdomme og funktionsniveau 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828040"/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VVS og spørgeskema (</a:t>
            </a:r>
            <a:r>
              <a:rPr lang="da-DK" sz="11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DanPSS</a:t>
            </a:r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eller MLUTS)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indent="828040"/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Ajourført medicinliste tilgængelig på FMK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Udredning og behandling i </a:t>
            </a:r>
            <a:r>
              <a:rPr lang="da-DK" sz="11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senfølgeklnikken</a:t>
            </a:r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LUTS udredning (VVS, </a:t>
            </a:r>
            <a:r>
              <a:rPr lang="da-DK" sz="11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DanPSS</a:t>
            </a: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F+R, TRUS, </a:t>
            </a:r>
            <a:r>
              <a:rPr lang="da-DK" sz="11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flexcystoskopi</a:t>
            </a: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Evt. urodynamik (se LUTS-algoritme)	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Behandlingsmodaliteter: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Medicinsk behandling enten som solo eller </a:t>
            </a:r>
            <a:r>
              <a:rPr lang="da-DK" sz="11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kombi</a:t>
            </a: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-behandling 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a-DK" sz="11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Anticholinergika</a:t>
            </a: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da-DK" sz="11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mirabegron</a:t>
            </a: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alfa-blokker, 5-alfa-reduktasehæmmer 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RIK-oplæring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Botox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Afløbsforbedrende kirurgi (TUR-P, TUI-P)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F02D5-D8BF-A050-ED33-9415ADE8A30F}"/>
              </a:ext>
            </a:extLst>
          </p:cNvPr>
          <p:cNvSpPr txBox="1"/>
          <p:nvPr/>
        </p:nvSpPr>
        <p:spPr>
          <a:xfrm>
            <a:off x="2291509" y="313050"/>
            <a:ext cx="8065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Henvisning af </a:t>
            </a:r>
            <a:r>
              <a:rPr lang="da-DK" sz="1800" b="1" u="sng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mænd</a:t>
            </a:r>
            <a:r>
              <a:rPr lang="da-DK" sz="18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med </a:t>
            </a:r>
            <a:r>
              <a:rPr lang="da-DK" sz="1800" b="1" u="sng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symptomer fra nedre urinveje </a:t>
            </a:r>
            <a:r>
              <a:rPr lang="da-DK" sz="1800" b="1" dirty="0">
                <a:effectLst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(LUTS) (DR391)</a:t>
            </a:r>
            <a:endParaRPr lang="en-DK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652332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DE856F-FB2C-2CF4-9EFD-A1FD5D3A2CAA}"/>
              </a:ext>
            </a:extLst>
          </p:cNvPr>
          <p:cNvSpPr txBox="1"/>
          <p:nvPr/>
        </p:nvSpPr>
        <p:spPr>
          <a:xfrm>
            <a:off x="227681" y="1354228"/>
            <a:ext cx="5247702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Senfølger defineres som symptomer, der opstår tidligst 3 mdr. efter afsluttet cancerbehandling 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 forbindelse med strålebehandling I det lille bækken er det almindeligt at opleve akutte symptomer, som skyldes direkte stråleskade (inflammation, ødem). Symptomerne er </a:t>
            </a:r>
            <a:r>
              <a:rPr lang="da-DK" sz="1100" dirty="0" err="1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pollakisuri</a:t>
            </a:r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da-DK" sz="1100" dirty="0" err="1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dysuri</a:t>
            </a:r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og hæmaturi 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Kronisk </a:t>
            </a:r>
            <a:r>
              <a:rPr lang="da-DK" sz="1100" dirty="0" err="1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strålecystit</a:t>
            </a:r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opstår tidligst efter 6 måneder efter endt strålebehandling, men opmærksomhed på, at symptomer på </a:t>
            </a:r>
            <a:r>
              <a:rPr lang="da-DK" sz="1100" dirty="0" err="1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strålecystit</a:t>
            </a:r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kan opstå helt op til 20 år efter endt behandling. Symptomerne er som for den akutte </a:t>
            </a:r>
            <a:r>
              <a:rPr lang="da-DK" sz="1100" dirty="0" err="1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strålecystit</a:t>
            </a:r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men ofte kombineret med smerter fra blæren/</a:t>
            </a:r>
            <a:r>
              <a:rPr lang="da-DK" sz="1100" dirty="0" err="1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uretra</a:t>
            </a:r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Diabetes, hypertension, tidligere kemoterapi og cancerkirurgi i det lille bækken kan øge risikoen for kronisk </a:t>
            </a:r>
            <a:r>
              <a:rPr lang="da-DK" sz="1100" dirty="0" err="1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strålecystit</a:t>
            </a:r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 </a:t>
            </a:r>
          </a:p>
          <a:p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Henvisende læge kan evt. påbegynde behandling med blæredæmpende medicin (</a:t>
            </a:r>
            <a:r>
              <a:rPr lang="da-DK" sz="1100" dirty="0" err="1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antikolinergika</a:t>
            </a:r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/</a:t>
            </a:r>
            <a:r>
              <a:rPr lang="da-DK" sz="1100" dirty="0" err="1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mirabegron</a:t>
            </a:r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 og/eller </a:t>
            </a:r>
            <a:r>
              <a:rPr lang="da-DK" sz="1100" dirty="0" err="1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analgetika</a:t>
            </a:r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Kvinder kan med fordel opstartes i lokalt østrogen.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Det er vigtigt at være opmærksom på om pt. forud for deres cancerbehandling har haft andre eller lignende symptomer fra blæren. 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solidFill>
                  <a:srgbClr val="292526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0E919-E7E1-A4DA-D39C-38A17AD9E2BD}"/>
              </a:ext>
            </a:extLst>
          </p:cNvPr>
          <p:cNvSpPr txBox="1"/>
          <p:nvPr/>
        </p:nvSpPr>
        <p:spPr>
          <a:xfrm>
            <a:off x="6499952" y="1354228"/>
            <a:ext cx="5614930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Henvisning skal indeholde: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Henvisningsdiagnose inkl. cancertype, behandling (kirurgi, stråler, kemoterapi) samt dato for endt behandling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Anamnese med beskrivelse af vandladningssymptomer: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828040"/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Debut og art. Var symptomerne tilstede før cancerdiagnosen og behandlingen?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828040"/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Angivelse af patientens øvrige betydende sygdomme og funktionsniveau 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828040"/>
            <a:r>
              <a:rPr lang="en-US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VVS + </a:t>
            </a:r>
            <a:r>
              <a:rPr lang="en-US" sz="11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spørgeskema</a:t>
            </a:r>
            <a:r>
              <a:rPr lang="en-US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(FLUTS, </a:t>
            </a:r>
            <a:r>
              <a:rPr lang="en-US" sz="11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DanPSS</a:t>
            </a:r>
            <a:r>
              <a:rPr lang="en-US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/MLUTS, O´Leary Sant)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indent="828040"/>
            <a:r>
              <a:rPr lang="da-DK" sz="11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Ajourført medicinliste tilgængelig på FMK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Udredning og behandling i </a:t>
            </a:r>
            <a:r>
              <a:rPr lang="da-DK" sz="11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senfølgeklnikken</a:t>
            </a:r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LUTS udredning (VVS, spørgeskemaer, GU/</a:t>
            </a:r>
            <a:r>
              <a:rPr lang="da-DK" sz="11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rektaleksploration</a:t>
            </a: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F+R, </a:t>
            </a:r>
            <a:r>
              <a:rPr lang="da-DK" sz="11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flexcystoskopi</a:t>
            </a: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28600"/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Behandlingsmodaliteter:</a:t>
            </a:r>
            <a:endParaRPr lang="en-DK" sz="11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Peroral symptomatisk behandling (</a:t>
            </a:r>
            <a:r>
              <a:rPr lang="da-DK" sz="11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anticholinergica</a:t>
            </a: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da-DK" sz="11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mirabegron</a:t>
            </a: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Topikalt</a:t>
            </a: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østrogen til kvinder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Smertestillende: (</a:t>
            </a:r>
            <a:r>
              <a:rPr lang="da-DK" sz="11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amitriptylin</a:t>
            </a: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da-DK" sz="11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gabapentin</a:t>
            </a: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da-DK" sz="1100" dirty="0" err="1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lyrica</a:t>
            </a: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Blæreskylning til forbedring af GAG laget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Ved hæmaturi: koagulation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28600"/>
            <a:r>
              <a:rPr lang="da-DK" sz="11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endParaRPr lang="en-DK" sz="1100" dirty="0"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da-DK" sz="11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DK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C1E49-CC46-DB33-D221-6CC64601DD2C}"/>
              </a:ext>
            </a:extLst>
          </p:cNvPr>
          <p:cNvSpPr txBox="1"/>
          <p:nvPr/>
        </p:nvSpPr>
        <p:spPr>
          <a:xfrm>
            <a:off x="3569465" y="264405"/>
            <a:ext cx="455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Henvisning af patienter med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strålecystit</a:t>
            </a:r>
            <a:endParaRPr lang="en-DK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4087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4A6825-5105-0092-B732-057B9A9BC5D0}"/>
              </a:ext>
            </a:extLst>
          </p:cNvPr>
          <p:cNvSpPr txBox="1"/>
          <p:nvPr/>
        </p:nvSpPr>
        <p:spPr>
          <a:xfrm>
            <a:off x="3723861" y="2976746"/>
            <a:ext cx="5165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b="1" dirty="0"/>
              <a:t>Tak for opmærksomheden!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B5F8AE-63BB-E4E2-2991-83E2DA816324}"/>
              </a:ext>
            </a:extLst>
          </p:cNvPr>
          <p:cNvSpPr txBox="1"/>
          <p:nvPr/>
        </p:nvSpPr>
        <p:spPr>
          <a:xfrm>
            <a:off x="5287617" y="5934670"/>
            <a:ext cx="1847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henrthay@rm.dk</a:t>
            </a:r>
          </a:p>
          <a:p>
            <a:r>
              <a:rPr lang="en-DK" dirty="0"/>
              <a:t>therjuul@rm.dk</a:t>
            </a: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13840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342" y="1873892"/>
            <a:ext cx="1187603" cy="950083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35" y="3365757"/>
            <a:ext cx="917169" cy="965611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78" y="3208423"/>
            <a:ext cx="917134" cy="1183103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838200" y="481261"/>
            <a:ext cx="10515600" cy="850850"/>
          </a:xfrm>
        </p:spPr>
        <p:txBody>
          <a:bodyPr/>
          <a:lstStyle/>
          <a:p>
            <a:r>
              <a:rPr lang="da-DK" dirty="0">
                <a:solidFill>
                  <a:srgbClr val="007282"/>
                </a:solidFill>
              </a:rPr>
              <a:t>Fra kontrol til patientstyret opfølgning</a:t>
            </a:r>
          </a:p>
        </p:txBody>
      </p:sp>
      <p:pic>
        <p:nvPicPr>
          <p:cNvPr id="19" name="Billede 18" descr="plan2lear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1960" y="4686696"/>
            <a:ext cx="1857743" cy="1040336"/>
          </a:xfrm>
          <a:prstGeom prst="rect">
            <a:avLst/>
          </a:prstGeom>
        </p:spPr>
      </p:pic>
      <p:sp>
        <p:nvSpPr>
          <p:cNvPr id="20" name="Tekstboks 19"/>
          <p:cNvSpPr txBox="1"/>
          <p:nvPr/>
        </p:nvSpPr>
        <p:spPr>
          <a:xfrm>
            <a:off x="4672263" y="2105519"/>
            <a:ext cx="757588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2600" dirty="0">
                <a:latin typeface="Verdana" pitchFamily="34" charset="0"/>
                <a:ea typeface="Verdana" pitchFamily="34" charset="0"/>
              </a:rPr>
              <a:t>Opsporing af recidiv – mangelfuld evidens</a:t>
            </a:r>
          </a:p>
        </p:txBody>
      </p:sp>
      <p:pic>
        <p:nvPicPr>
          <p:cNvPr id="21" name="Billede 20" descr="introdukti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3" y="4632160"/>
            <a:ext cx="2091202" cy="1171073"/>
          </a:xfrm>
          <a:prstGeom prst="rect">
            <a:avLst/>
          </a:prstGeom>
        </p:spPr>
      </p:pic>
      <p:sp>
        <p:nvSpPr>
          <p:cNvPr id="22" name="Tekstboks 21"/>
          <p:cNvSpPr txBox="1"/>
          <p:nvPr/>
        </p:nvSpPr>
        <p:spPr>
          <a:xfrm>
            <a:off x="4668259" y="5041239"/>
            <a:ext cx="7182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>
                <a:latin typeface="Verdana" pitchFamily="34" charset="0"/>
                <a:ea typeface="Verdana" pitchFamily="34" charset="0"/>
              </a:rPr>
              <a:t>One size </a:t>
            </a:r>
            <a:r>
              <a:rPr lang="da-DK" sz="2600" dirty="0" err="1">
                <a:latin typeface="Verdana" pitchFamily="34" charset="0"/>
                <a:ea typeface="Verdana" pitchFamily="34" charset="0"/>
              </a:rPr>
              <a:t>doesn’t</a:t>
            </a:r>
            <a:r>
              <a:rPr lang="da-DK" sz="2600" dirty="0">
                <a:latin typeface="Verdana" pitchFamily="34" charset="0"/>
                <a:ea typeface="Verdana" pitchFamily="34" charset="0"/>
              </a:rPr>
              <a:t> </a:t>
            </a:r>
            <a:r>
              <a:rPr lang="da-DK" sz="2600" dirty="0" err="1">
                <a:latin typeface="Verdana" pitchFamily="34" charset="0"/>
                <a:ea typeface="Verdana" pitchFamily="34" charset="0"/>
              </a:rPr>
              <a:t>fit</a:t>
            </a:r>
            <a:r>
              <a:rPr lang="da-DK" sz="2600" dirty="0">
                <a:latin typeface="Verdana" pitchFamily="34" charset="0"/>
                <a:ea typeface="Verdana" pitchFamily="34" charset="0"/>
              </a:rPr>
              <a:t> all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4656225" y="3681667"/>
            <a:ext cx="57992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600" dirty="0">
                <a:latin typeface="Verdana" pitchFamily="34" charset="0"/>
                <a:ea typeface="Verdana" pitchFamily="34" charset="0"/>
              </a:rPr>
              <a:t>Fokus på håndtering af senfølger</a:t>
            </a:r>
          </a:p>
        </p:txBody>
      </p:sp>
    </p:spTree>
    <p:extLst>
      <p:ext uri="{BB962C8B-B14F-4D97-AF65-F5344CB8AC3E}">
        <p14:creationId xmlns:p14="http://schemas.microsoft.com/office/powerpoint/2010/main" val="320575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5503" y="492661"/>
            <a:ext cx="10515600" cy="813626"/>
          </a:xfrm>
        </p:spPr>
        <p:txBody>
          <a:bodyPr>
            <a:normAutofit/>
          </a:bodyPr>
          <a:lstStyle/>
          <a:p>
            <a:r>
              <a:rPr lang="en-US" spc="-1" dirty="0" err="1">
                <a:solidFill>
                  <a:schemeClr val="tx1"/>
                </a:solidFill>
                <a:latin typeface="+mn-lt"/>
              </a:rPr>
              <a:t>Hvorfor</a:t>
            </a:r>
            <a:r>
              <a:rPr lang="en-US" spc="-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pc="-1" dirty="0" err="1">
                <a:solidFill>
                  <a:schemeClr val="tx1"/>
                </a:solidFill>
                <a:latin typeface="+mn-lt"/>
              </a:rPr>
              <a:t>digitalt</a:t>
            </a:r>
            <a:r>
              <a:rPr lang="en-US" spc="-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pc="-1" dirty="0" err="1">
                <a:solidFill>
                  <a:schemeClr val="tx1"/>
                </a:solidFill>
                <a:latin typeface="+mn-lt"/>
              </a:rPr>
              <a:t>opfølgningsforløb</a:t>
            </a:r>
            <a:r>
              <a:rPr lang="en-US" spc="-1" dirty="0">
                <a:solidFill>
                  <a:schemeClr val="tx1"/>
                </a:solidFill>
                <a:latin typeface="+mn-lt"/>
              </a:rPr>
              <a:t>?</a:t>
            </a:r>
            <a:endParaRPr lang="da-DK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54927"/>
            <a:ext cx="10515600" cy="40060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Patienter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skal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være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klædt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på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til at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håndtere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og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reagere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på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symptomer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og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senfølger</a:t>
            </a:r>
            <a:endParaRPr lang="da-DK" sz="2400" spc="-1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Præferencer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varierer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-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patienter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har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brug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for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forskellige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kontaktformer</a:t>
            </a:r>
            <a:endParaRPr lang="da-DK" sz="2400" spc="-1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Det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er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vigtigt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med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viden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om, og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adgang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til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hjælp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og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støtte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til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dem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, der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har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behov</a:t>
            </a:r>
            <a:endParaRPr lang="da-DK" sz="2400" spc="-1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Patienter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ønsker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sammenhæng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i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forløbet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>
              <a:lnSpc>
                <a:spcPct val="12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Patienter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har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brug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for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enslydende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information –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høj</a:t>
            </a:r>
            <a:r>
              <a:rPr lang="en-US" sz="24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+mn-lt"/>
              </a:rPr>
              <a:t>kvalitet</a:t>
            </a:r>
            <a:endParaRPr lang="da-DK" sz="2400" spc="-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22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2"/>
          <p:cNvSpPr/>
          <p:nvPr/>
        </p:nvSpPr>
        <p:spPr>
          <a:xfrm>
            <a:off x="562839" y="3645488"/>
            <a:ext cx="10788816" cy="1249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DK"/>
          </a:p>
        </p:txBody>
      </p:sp>
      <p:sp>
        <p:nvSpPr>
          <p:cNvPr id="42" name="CustomShape 4"/>
          <p:cNvSpPr/>
          <p:nvPr/>
        </p:nvSpPr>
        <p:spPr>
          <a:xfrm>
            <a:off x="120431" y="3810370"/>
            <a:ext cx="934780" cy="3063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98" tIns="44998" rIns="89998" bIns="44998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400" b="1" spc="-1" dirty="0"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</a:p>
        </p:txBody>
      </p:sp>
      <p:sp>
        <p:nvSpPr>
          <p:cNvPr id="45" name="CustomShape 7"/>
          <p:cNvSpPr/>
          <p:nvPr/>
        </p:nvSpPr>
        <p:spPr>
          <a:xfrm>
            <a:off x="4888140" y="3778564"/>
            <a:ext cx="1073345" cy="3063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98" tIns="44998" rIns="89998" bIns="44998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1400" b="1" spc="-1" dirty="0">
                <a:solidFill>
                  <a:srgbClr val="000000"/>
                </a:solidFill>
                <a:latin typeface="Calibri"/>
              </a:rPr>
              <a:t>12 måneder</a:t>
            </a:r>
            <a:endParaRPr lang="da-DK" sz="1400" spc="-1" dirty="0">
              <a:latin typeface="Arial"/>
            </a:endParaRPr>
          </a:p>
        </p:txBody>
      </p:sp>
      <p:sp>
        <p:nvSpPr>
          <p:cNvPr id="46" name="CustomShape 8"/>
          <p:cNvSpPr/>
          <p:nvPr/>
        </p:nvSpPr>
        <p:spPr>
          <a:xfrm>
            <a:off x="6621472" y="3739213"/>
            <a:ext cx="1073345" cy="3063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98" tIns="44998" rIns="89998" bIns="44998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1400" b="1" spc="-1" dirty="0">
                <a:solidFill>
                  <a:srgbClr val="000000"/>
                </a:solidFill>
                <a:latin typeface="Calibri"/>
              </a:rPr>
              <a:t>24 måneder</a:t>
            </a:r>
            <a:endParaRPr lang="da-DK" sz="1400" spc="-1" dirty="0">
              <a:latin typeface="Arial"/>
            </a:endParaRPr>
          </a:p>
        </p:txBody>
      </p:sp>
      <p:sp>
        <p:nvSpPr>
          <p:cNvPr id="47" name="CustomShape 9"/>
          <p:cNvSpPr/>
          <p:nvPr/>
        </p:nvSpPr>
        <p:spPr>
          <a:xfrm>
            <a:off x="8415805" y="3772441"/>
            <a:ext cx="1073345" cy="3063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98" tIns="44998" rIns="89998" bIns="44998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1400" b="1" spc="-1" dirty="0">
                <a:solidFill>
                  <a:srgbClr val="000000"/>
                </a:solidFill>
                <a:latin typeface="Calibri"/>
              </a:rPr>
              <a:t>36 måneder</a:t>
            </a:r>
            <a:endParaRPr lang="da-DK" sz="1400" spc="-1" dirty="0">
              <a:latin typeface="Arial"/>
            </a:endParaRPr>
          </a:p>
        </p:txBody>
      </p:sp>
      <p:sp>
        <p:nvSpPr>
          <p:cNvPr id="61" name="CustomShape 21"/>
          <p:cNvSpPr/>
          <p:nvPr/>
        </p:nvSpPr>
        <p:spPr>
          <a:xfrm>
            <a:off x="11287291" y="2625144"/>
            <a:ext cx="184315" cy="3689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DK"/>
          </a:p>
        </p:txBody>
      </p:sp>
      <p:sp>
        <p:nvSpPr>
          <p:cNvPr id="67" name="Line 27"/>
          <p:cNvSpPr/>
          <p:nvPr/>
        </p:nvSpPr>
        <p:spPr>
          <a:xfrm>
            <a:off x="534453" y="3499529"/>
            <a:ext cx="360" cy="285112"/>
          </a:xfrm>
          <a:prstGeom prst="line">
            <a:avLst/>
          </a:prstGeom>
          <a:ln w="507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DK"/>
          </a:p>
        </p:txBody>
      </p:sp>
      <p:sp>
        <p:nvSpPr>
          <p:cNvPr id="68" name="CustomShape 28"/>
          <p:cNvSpPr/>
          <p:nvPr/>
        </p:nvSpPr>
        <p:spPr>
          <a:xfrm>
            <a:off x="1168639" y="2132840"/>
            <a:ext cx="1244930" cy="521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98" tIns="44998" rIns="89998" bIns="44998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1400" b="1" spc="-1" dirty="0">
                <a:latin typeface="Calibri" panose="020F0502020204030204" pitchFamily="34" charset="0"/>
                <a:cs typeface="Calibri" panose="020F0502020204030204" pitchFamily="34" charset="0"/>
              </a:rPr>
              <a:t>Klinisk kontrol</a:t>
            </a:r>
          </a:p>
          <a:p>
            <a:pPr algn="ctr">
              <a:lnSpc>
                <a:spcPct val="100000"/>
              </a:lnSpc>
            </a:pPr>
            <a:r>
              <a:rPr lang="da-DK" sz="1400" b="1" spc="-1" dirty="0">
                <a:latin typeface="Calibri" panose="020F0502020204030204" pitchFamily="34" charset="0"/>
                <a:cs typeface="Calibri" panose="020F0502020204030204" pitchFamily="34" charset="0"/>
              </a:rPr>
              <a:t>svar på prøver</a:t>
            </a:r>
          </a:p>
        </p:txBody>
      </p:sp>
      <p:sp>
        <p:nvSpPr>
          <p:cNvPr id="71" name="CustomShape 31"/>
          <p:cNvSpPr/>
          <p:nvPr/>
        </p:nvSpPr>
        <p:spPr>
          <a:xfrm>
            <a:off x="1981228" y="6063260"/>
            <a:ext cx="8473758" cy="337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9998" tIns="44998" rIns="89998" bIns="44998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1600" b="1" spc="-1" dirty="0">
                <a:solidFill>
                  <a:srgbClr val="000000"/>
                </a:solidFill>
                <a:latin typeface="Calibri"/>
              </a:rPr>
              <a:t>Åben kontakt til sygeplejerske i Mave-og Tarmkirurgi (telefon eller chat i Emento-app)</a:t>
            </a:r>
            <a:endParaRPr lang="da-DK" sz="1600" b="1" spc="-1" dirty="0">
              <a:latin typeface="Arial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202" y="5916069"/>
            <a:ext cx="639191" cy="542660"/>
          </a:xfrm>
          <a:prstGeom prst="rect">
            <a:avLst/>
          </a:prstGeom>
        </p:spPr>
      </p:pic>
      <p:pic>
        <p:nvPicPr>
          <p:cNvPr id="43" name="Billed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91" y="2876444"/>
            <a:ext cx="755260" cy="507904"/>
          </a:xfrm>
          <a:prstGeom prst="rect">
            <a:avLst/>
          </a:prstGeom>
        </p:spPr>
      </p:pic>
      <p:pic>
        <p:nvPicPr>
          <p:cNvPr id="48" name="Billed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934" y="2856144"/>
            <a:ext cx="770771" cy="518336"/>
          </a:xfrm>
          <a:prstGeom prst="rect">
            <a:avLst/>
          </a:prstGeom>
        </p:spPr>
      </p:pic>
      <p:sp>
        <p:nvSpPr>
          <p:cNvPr id="49" name="CustomShape 6"/>
          <p:cNvSpPr/>
          <p:nvPr/>
        </p:nvSpPr>
        <p:spPr>
          <a:xfrm>
            <a:off x="2662348" y="3833798"/>
            <a:ext cx="982101" cy="3063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98" tIns="44998" rIns="89998" bIns="44998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1400" b="1" spc="-1" dirty="0">
                <a:solidFill>
                  <a:srgbClr val="000000"/>
                </a:solidFill>
                <a:latin typeface="Calibri"/>
              </a:rPr>
              <a:t>3 måneder</a:t>
            </a:r>
            <a:endParaRPr lang="da-DK" sz="1400" spc="-1" dirty="0">
              <a:latin typeface="Arial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90" y="2899287"/>
            <a:ext cx="449511" cy="502489"/>
          </a:xfrm>
          <a:prstGeom prst="rect">
            <a:avLst/>
          </a:prstGeom>
        </p:spPr>
      </p:pic>
      <p:cxnSp>
        <p:nvCxnSpPr>
          <p:cNvPr id="14" name="Lige pilforbindelse 13"/>
          <p:cNvCxnSpPr/>
          <p:nvPr/>
        </p:nvCxnSpPr>
        <p:spPr bwMode="auto">
          <a:xfrm flipV="1">
            <a:off x="504825" y="5793451"/>
            <a:ext cx="10846592" cy="4821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90033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Billed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0411" y="2863051"/>
            <a:ext cx="587071" cy="539643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5881827" y="286158"/>
            <a:ext cx="3254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/>
              <a:t>Emento app  med information om: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/>
              <a:t>Dit forløb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/>
              <a:t>Aftaler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/>
              <a:t>Symptom på senfølger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b="1" dirty="0"/>
              <a:t>Symptom på tilbagefald 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4841574" y="2161779"/>
            <a:ext cx="1490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CT-scanning</a:t>
            </a:r>
          </a:p>
        </p:txBody>
      </p:sp>
      <p:sp>
        <p:nvSpPr>
          <p:cNvPr id="37" name="Tekstfelt 36"/>
          <p:cNvSpPr txBox="1"/>
          <p:nvPr/>
        </p:nvSpPr>
        <p:spPr>
          <a:xfrm>
            <a:off x="8407278" y="2175419"/>
            <a:ext cx="1081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CT-scanning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2614747" y="2151737"/>
            <a:ext cx="132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Klinisk kontrol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1338598" y="3836162"/>
            <a:ext cx="1001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10-14 dage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586" y="2829225"/>
            <a:ext cx="585267" cy="542591"/>
          </a:xfrm>
          <a:prstGeom prst="rect">
            <a:avLst/>
          </a:prstGeom>
        </p:spPr>
      </p:pic>
      <p:sp>
        <p:nvSpPr>
          <p:cNvPr id="38" name="CustomShape 9"/>
          <p:cNvSpPr/>
          <p:nvPr/>
        </p:nvSpPr>
        <p:spPr>
          <a:xfrm>
            <a:off x="11138969" y="3807162"/>
            <a:ext cx="424897" cy="275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98" tIns="44998" rIns="89998" bIns="44998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1200" b="1" spc="-1" dirty="0">
                <a:solidFill>
                  <a:srgbClr val="000000"/>
                </a:solidFill>
                <a:latin typeface="Calibri"/>
              </a:rPr>
              <a:t>5 år</a:t>
            </a:r>
            <a:endParaRPr lang="da-DK" sz="1200" spc="-1" dirty="0">
              <a:latin typeface="Arial"/>
            </a:endParaRPr>
          </a:p>
        </p:txBody>
      </p:sp>
      <p:sp>
        <p:nvSpPr>
          <p:cNvPr id="39" name="Line 16"/>
          <p:cNvSpPr/>
          <p:nvPr/>
        </p:nvSpPr>
        <p:spPr>
          <a:xfrm>
            <a:off x="11351654" y="3494205"/>
            <a:ext cx="360" cy="285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DK"/>
          </a:p>
        </p:txBody>
      </p:sp>
      <p:sp>
        <p:nvSpPr>
          <p:cNvPr id="5" name="Tekstfelt 4"/>
          <p:cNvSpPr txBox="1"/>
          <p:nvPr/>
        </p:nvSpPr>
        <p:spPr>
          <a:xfrm>
            <a:off x="10657204" y="2174005"/>
            <a:ext cx="1444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/>
              <a:t>Koloskopi</a:t>
            </a:r>
            <a:endParaRPr lang="da-DK" sz="1400" b="1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1" y="401867"/>
            <a:ext cx="1235930" cy="1157105"/>
          </a:xfrm>
          <a:prstGeom prst="rect">
            <a:avLst/>
          </a:prstGeom>
        </p:spPr>
      </p:pic>
      <p:sp>
        <p:nvSpPr>
          <p:cNvPr id="13" name="Rektangulær billedforklaring 12"/>
          <p:cNvSpPr/>
          <p:nvPr/>
        </p:nvSpPr>
        <p:spPr>
          <a:xfrm>
            <a:off x="1141700" y="5969857"/>
            <a:ext cx="654696" cy="377155"/>
          </a:xfrm>
          <a:prstGeom prst="wedgeRectCallout">
            <a:avLst>
              <a:gd name="adj1" fmla="val -14671"/>
              <a:gd name="adj2" fmla="val 1159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/>
          <p:cNvSpPr txBox="1"/>
          <p:nvPr/>
        </p:nvSpPr>
        <p:spPr>
          <a:xfrm>
            <a:off x="1114410" y="5969857"/>
            <a:ext cx="65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Chat</a:t>
            </a:r>
          </a:p>
        </p:txBody>
      </p:sp>
      <p:cxnSp>
        <p:nvCxnSpPr>
          <p:cNvPr id="17" name="Lige pilforbindelse 16"/>
          <p:cNvCxnSpPr/>
          <p:nvPr/>
        </p:nvCxnSpPr>
        <p:spPr>
          <a:xfrm flipV="1">
            <a:off x="562839" y="1822153"/>
            <a:ext cx="10875894" cy="2601"/>
          </a:xfrm>
          <a:prstGeom prst="straightConnector1">
            <a:avLst/>
          </a:prstGeom>
          <a:ln w="5715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led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651" y="4372297"/>
            <a:ext cx="424073" cy="529185"/>
          </a:xfrm>
          <a:prstGeom prst="rect">
            <a:avLst/>
          </a:prstGeom>
        </p:spPr>
      </p:pic>
      <p:pic>
        <p:nvPicPr>
          <p:cNvPr id="55" name="Billed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17" y="4374569"/>
            <a:ext cx="424073" cy="529185"/>
          </a:xfrm>
          <a:prstGeom prst="rect">
            <a:avLst/>
          </a:prstGeom>
        </p:spPr>
      </p:pic>
      <p:pic>
        <p:nvPicPr>
          <p:cNvPr id="58" name="Billed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31" y="4374566"/>
            <a:ext cx="424073" cy="529185"/>
          </a:xfrm>
          <a:prstGeom prst="rect">
            <a:avLst/>
          </a:prstGeom>
        </p:spPr>
      </p:pic>
      <p:pic>
        <p:nvPicPr>
          <p:cNvPr id="59" name="Billed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05" y="4390486"/>
            <a:ext cx="424073" cy="529185"/>
          </a:xfrm>
          <a:prstGeom prst="rect">
            <a:avLst/>
          </a:prstGeom>
        </p:spPr>
      </p:pic>
      <p:sp>
        <p:nvSpPr>
          <p:cNvPr id="28" name="Tekstfelt 27"/>
          <p:cNvSpPr txBox="1"/>
          <p:nvPr/>
        </p:nvSpPr>
        <p:spPr>
          <a:xfrm>
            <a:off x="2669339" y="5076963"/>
            <a:ext cx="113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Screening for senfølger</a:t>
            </a:r>
          </a:p>
        </p:txBody>
      </p:sp>
      <p:sp>
        <p:nvSpPr>
          <p:cNvPr id="63" name="Tekstfelt 62"/>
          <p:cNvSpPr txBox="1"/>
          <p:nvPr/>
        </p:nvSpPr>
        <p:spPr>
          <a:xfrm>
            <a:off x="4923495" y="5065587"/>
            <a:ext cx="113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Screening for senfølger</a:t>
            </a:r>
          </a:p>
        </p:txBody>
      </p:sp>
      <p:sp>
        <p:nvSpPr>
          <p:cNvPr id="69" name="Tekstfelt 68"/>
          <p:cNvSpPr txBox="1"/>
          <p:nvPr/>
        </p:nvSpPr>
        <p:spPr>
          <a:xfrm>
            <a:off x="6590804" y="5081507"/>
            <a:ext cx="113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Screening for senfølger</a:t>
            </a:r>
          </a:p>
        </p:txBody>
      </p:sp>
      <p:sp>
        <p:nvSpPr>
          <p:cNvPr id="70" name="Tekstfelt 69"/>
          <p:cNvSpPr txBox="1"/>
          <p:nvPr/>
        </p:nvSpPr>
        <p:spPr>
          <a:xfrm>
            <a:off x="8435528" y="5070131"/>
            <a:ext cx="113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Screening for senfølger</a:t>
            </a:r>
          </a:p>
        </p:txBody>
      </p:sp>
      <p:pic>
        <p:nvPicPr>
          <p:cNvPr id="72" name="Pladsholder til billede 6"/>
          <p:cNvPicPr>
            <a:picLocks noChangeAspect="1"/>
          </p:cNvPicPr>
          <p:nvPr/>
        </p:nvPicPr>
        <p:blipFill rotWithShape="1">
          <a:blip r:embed="rId10"/>
          <a:srcRect l="16344" t="20608" r="42323" b="10111"/>
          <a:stretch/>
        </p:blipFill>
        <p:spPr>
          <a:xfrm>
            <a:off x="10716824" y="2804155"/>
            <a:ext cx="842899" cy="79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863" y="465931"/>
            <a:ext cx="10515600" cy="85222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tabLst>
                <a:tab pos="0" algn="l"/>
              </a:tabLst>
            </a:pPr>
            <a:r>
              <a:rPr lang="da-DK" b="1" dirty="0">
                <a:solidFill>
                  <a:schemeClr val="tx1"/>
                </a:solidFill>
                <a:latin typeface="+mn-lt"/>
              </a:rPr>
              <a:t>Den digitale forløbsguide</a:t>
            </a:r>
          </a:p>
        </p:txBody>
      </p:sp>
      <p:sp>
        <p:nvSpPr>
          <p:cNvPr id="4" name="PlaceHolder 2"/>
          <p:cNvSpPr txBox="1">
            <a:spLocks noGrp="1"/>
          </p:cNvSpPr>
          <p:nvPr>
            <p:ph idx="1"/>
          </p:nvPr>
        </p:nvSpPr>
        <p:spPr>
          <a:xfrm>
            <a:off x="333702" y="1198179"/>
            <a:ext cx="7310121" cy="4044381"/>
          </a:xfrm>
          <a:prstGeom prst="rect">
            <a:avLst/>
          </a:prstGeom>
          <a:noFill/>
          <a:ln w="0">
            <a:noFill/>
          </a:ln>
        </p:spPr>
        <p:txBody>
          <a:bodyPr vert="horz" lIns="90000" tIns="45000" rIns="90000" bIns="45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2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latin typeface="+mn-lt"/>
              </a:rPr>
              <a:t>E-learning via video og </a:t>
            </a: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tekst</a:t>
            </a:r>
            <a:r>
              <a:rPr lang="en-US" sz="2000" spc="-1" dirty="0">
                <a:solidFill>
                  <a:srgbClr val="000000"/>
                </a:solidFill>
                <a:latin typeface="+mn-lt"/>
              </a:rPr>
              <a:t>:</a:t>
            </a:r>
            <a:endParaRPr lang="da-DK" sz="2000" spc="-1" dirty="0">
              <a:latin typeface="+mn-lt"/>
            </a:endParaRPr>
          </a:p>
          <a:p>
            <a:pPr marL="457200" lvl="1" indent="0">
              <a:spcBef>
                <a:spcPts val="499"/>
              </a:spcBef>
              <a:buClr>
                <a:srgbClr val="000000"/>
              </a:buClr>
              <a:buNone/>
            </a:pPr>
            <a:r>
              <a:rPr lang="en-US" sz="2000" spc="-1" dirty="0">
                <a:solidFill>
                  <a:srgbClr val="000000"/>
                </a:solidFill>
                <a:latin typeface="+mn-lt"/>
              </a:rPr>
              <a:t>- </a:t>
            </a: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Det</a:t>
            </a:r>
            <a:r>
              <a:rPr lang="en-US" sz="20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overordnede</a:t>
            </a:r>
            <a:r>
              <a:rPr lang="en-US" sz="20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opfølgningsforløb</a:t>
            </a:r>
            <a:endParaRPr lang="da-DK" sz="2000" spc="-1" dirty="0">
              <a:latin typeface="+mn-lt"/>
            </a:endParaRPr>
          </a:p>
          <a:p>
            <a:pPr marL="457200" lvl="1" indent="0">
              <a:spcBef>
                <a:spcPts val="499"/>
              </a:spcBef>
              <a:buClr>
                <a:srgbClr val="000000"/>
              </a:buClr>
              <a:buNone/>
            </a:pPr>
            <a:r>
              <a:rPr lang="en-US" sz="2000" spc="-1">
                <a:solidFill>
                  <a:srgbClr val="000000"/>
                </a:solidFill>
                <a:latin typeface="+mn-lt"/>
              </a:rPr>
              <a:t>- Senfølger</a:t>
            </a:r>
            <a:r>
              <a:rPr lang="en-US" sz="20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fysiske</a:t>
            </a:r>
            <a:r>
              <a:rPr lang="en-US" sz="2000" spc="-1" dirty="0">
                <a:solidFill>
                  <a:srgbClr val="000000"/>
                </a:solidFill>
                <a:latin typeface="+mn-lt"/>
              </a:rPr>
              <a:t> og </a:t>
            </a: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psykologiske</a:t>
            </a:r>
            <a:endParaRPr lang="da-DK" sz="2000" spc="-1" dirty="0">
              <a:latin typeface="+mn-lt"/>
            </a:endParaRPr>
          </a:p>
          <a:p>
            <a:pPr marL="34272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Handleguide</a:t>
            </a:r>
            <a:r>
              <a:rPr lang="en-US" sz="2000" spc="-1" dirty="0">
                <a:solidFill>
                  <a:srgbClr val="000000"/>
                </a:solidFill>
                <a:latin typeface="+mn-lt"/>
              </a:rPr>
              <a:t> – </a:t>
            </a: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tegn</a:t>
            </a:r>
            <a:r>
              <a:rPr lang="en-US" sz="20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på</a:t>
            </a:r>
            <a:r>
              <a:rPr lang="en-US" sz="20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recidiv</a:t>
            </a:r>
            <a:r>
              <a:rPr lang="en-US" sz="2000" spc="-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senfølger</a:t>
            </a:r>
            <a:r>
              <a:rPr lang="en-US" sz="2000" spc="-1" dirty="0">
                <a:solidFill>
                  <a:srgbClr val="000000"/>
                </a:solidFill>
                <a:latin typeface="+mn-lt"/>
              </a:rPr>
              <a:t> og </a:t>
            </a: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hvad</a:t>
            </a:r>
            <a:r>
              <a:rPr lang="en-US" sz="20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kan</a:t>
            </a:r>
            <a:r>
              <a:rPr lang="en-US" sz="20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jeg</a:t>
            </a:r>
            <a:r>
              <a:rPr lang="en-US" sz="20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selv</a:t>
            </a:r>
            <a:r>
              <a:rPr lang="en-US" sz="2000" spc="-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spc="-1" dirty="0" err="1">
                <a:solidFill>
                  <a:srgbClr val="000000"/>
                </a:solidFill>
                <a:latin typeface="+mn-lt"/>
              </a:rPr>
              <a:t>gøre</a:t>
            </a:r>
            <a:endParaRPr lang="en-US" sz="2000" spc="-1" dirty="0">
              <a:solidFill>
                <a:srgbClr val="000000"/>
              </a:solidFill>
              <a:latin typeface="+mn-lt"/>
            </a:endParaRPr>
          </a:p>
          <a:p>
            <a:pPr marL="342720" lvl="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a-DK" sz="2000" dirty="0">
                <a:solidFill>
                  <a:prstClr val="black"/>
                </a:solidFill>
                <a:latin typeface="Calibri"/>
              </a:rPr>
              <a:t>Løbende og målrettet information, fordelt </a:t>
            </a:r>
            <a:r>
              <a:rPr lang="da-DK" sz="2000" spc="-1" dirty="0">
                <a:solidFill>
                  <a:srgbClr val="000000"/>
                </a:solidFill>
                <a:latin typeface="Calibri"/>
              </a:rPr>
              <a:t>over tid med notifikationer </a:t>
            </a:r>
            <a:endParaRPr lang="en-US" sz="2000" spc="-1" dirty="0">
              <a:solidFill>
                <a:srgbClr val="000000"/>
              </a:solidFill>
              <a:latin typeface="Calibri"/>
            </a:endParaRPr>
          </a:p>
          <a:p>
            <a:pPr marL="34272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da-DK" sz="2000" spc="-1" dirty="0">
                <a:solidFill>
                  <a:srgbClr val="000000"/>
                </a:solidFill>
                <a:latin typeface="+mn-lt"/>
              </a:rPr>
              <a:t>Personlig kontakt via chatfunktion eller telefon 2 x ugentligt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773684" y="5242560"/>
            <a:ext cx="692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spc="-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da-DK" sz="2400" b="1" spc="-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da-DK" sz="2000" b="1" spc="-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</a:t>
            </a:r>
            <a:r>
              <a:rPr lang="da-DK" sz="2000" b="1" spc="-1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ryghed og overblik gennem hele forløbet </a:t>
            </a:r>
            <a:endParaRPr lang="da-DK" sz="200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4" descr="page8image55915104"/>
          <p:cNvPicPr/>
          <p:nvPr/>
        </p:nvPicPr>
        <p:blipFill>
          <a:blip r:embed="rId2"/>
          <a:stretch/>
        </p:blipFill>
        <p:spPr>
          <a:xfrm>
            <a:off x="7913592" y="516569"/>
            <a:ext cx="1734906" cy="2827460"/>
          </a:xfrm>
          <a:prstGeom prst="rect">
            <a:avLst/>
          </a:prstGeom>
          <a:ln w="0">
            <a:noFill/>
          </a:ln>
        </p:spPr>
      </p:pic>
      <p:pic>
        <p:nvPicPr>
          <p:cNvPr id="7" name="Picture 4" descr="page8image55915104"/>
          <p:cNvPicPr/>
          <p:nvPr/>
        </p:nvPicPr>
        <p:blipFill>
          <a:blip r:embed="rId2"/>
          <a:stretch/>
        </p:blipFill>
        <p:spPr>
          <a:xfrm>
            <a:off x="9831730" y="491250"/>
            <a:ext cx="1734906" cy="2827460"/>
          </a:xfrm>
          <a:prstGeom prst="rect">
            <a:avLst/>
          </a:prstGeom>
          <a:ln w="0">
            <a:noFill/>
          </a:ln>
        </p:spPr>
      </p:pic>
      <p:pic>
        <p:nvPicPr>
          <p:cNvPr id="8" name="Picture 4" descr="page8image55915104"/>
          <p:cNvPicPr/>
          <p:nvPr/>
        </p:nvPicPr>
        <p:blipFill>
          <a:blip r:embed="rId2"/>
          <a:stretch/>
        </p:blipFill>
        <p:spPr>
          <a:xfrm>
            <a:off x="7913592" y="3620159"/>
            <a:ext cx="1734906" cy="2827460"/>
          </a:xfrm>
          <a:prstGeom prst="rect">
            <a:avLst/>
          </a:prstGeom>
          <a:ln w="0">
            <a:noFill/>
          </a:ln>
        </p:spPr>
      </p:pic>
      <p:pic>
        <p:nvPicPr>
          <p:cNvPr id="9" name="Picture 4" descr="page8image55915104"/>
          <p:cNvPicPr/>
          <p:nvPr/>
        </p:nvPicPr>
        <p:blipFill>
          <a:blip r:embed="rId2"/>
          <a:stretch/>
        </p:blipFill>
        <p:spPr>
          <a:xfrm>
            <a:off x="9831730" y="3620159"/>
            <a:ext cx="1734906" cy="2827460"/>
          </a:xfrm>
          <a:prstGeom prst="rect">
            <a:avLst/>
          </a:prstGeom>
          <a:ln w="0">
            <a:noFill/>
          </a:ln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362" y="715534"/>
            <a:ext cx="1387365" cy="2378892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573" y="715534"/>
            <a:ext cx="1450428" cy="23788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73" y="3825064"/>
            <a:ext cx="1373125" cy="230148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 rotWithShape="1">
          <a:blip r:embed="rId6"/>
          <a:srcRect t="-1121" b="-1"/>
          <a:stretch/>
        </p:blipFill>
        <p:spPr>
          <a:xfrm>
            <a:off x="8010837" y="3825064"/>
            <a:ext cx="1534379" cy="249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603115" y="1400758"/>
          <a:ext cx="10750685" cy="407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18e9e204b4d2ce4d349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" b="1"/>
          <a:stretch/>
        </p:blipFill>
        <p:spPr bwMode="auto">
          <a:xfrm>
            <a:off x="8846481" y="178131"/>
            <a:ext cx="1617179" cy="279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82" y="3540873"/>
            <a:ext cx="1619972" cy="285020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56" y="77820"/>
            <a:ext cx="1627961" cy="2895600"/>
          </a:xfrm>
          <a:prstGeom prst="rect">
            <a:avLst/>
          </a:prstGeom>
        </p:spPr>
      </p:pic>
      <p:pic>
        <p:nvPicPr>
          <p:cNvPr id="7" name="Picture 4" descr="page8image55915104"/>
          <p:cNvPicPr/>
          <p:nvPr/>
        </p:nvPicPr>
        <p:blipFill>
          <a:blip r:embed="rId11" cstate="print"/>
          <a:stretch/>
        </p:blipFill>
        <p:spPr>
          <a:xfrm>
            <a:off x="5009745" y="0"/>
            <a:ext cx="1838529" cy="3064212"/>
          </a:xfrm>
          <a:prstGeom prst="rect">
            <a:avLst/>
          </a:prstGeom>
          <a:ln w="0">
            <a:noFill/>
          </a:ln>
        </p:spPr>
      </p:pic>
      <p:pic>
        <p:nvPicPr>
          <p:cNvPr id="9" name="Picture 4" descr="page8image55915104"/>
          <p:cNvPicPr/>
          <p:nvPr/>
        </p:nvPicPr>
        <p:blipFill>
          <a:blip r:embed="rId11" cstate="print"/>
          <a:stretch/>
        </p:blipFill>
        <p:spPr>
          <a:xfrm>
            <a:off x="1708833" y="3459811"/>
            <a:ext cx="1799618" cy="3064212"/>
          </a:xfrm>
          <a:prstGeom prst="rect">
            <a:avLst/>
          </a:prstGeom>
          <a:ln w="0">
            <a:noFill/>
          </a:ln>
        </p:spPr>
      </p:pic>
      <p:pic>
        <p:nvPicPr>
          <p:cNvPr id="13" name="Billede 12" descr="IMG_589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5938" y="262649"/>
            <a:ext cx="1635253" cy="2908571"/>
          </a:xfrm>
          <a:prstGeom prst="rect">
            <a:avLst/>
          </a:prstGeom>
        </p:spPr>
      </p:pic>
      <p:pic>
        <p:nvPicPr>
          <p:cNvPr id="15" name="Billede 14" descr="IMG_589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64279" y="3745147"/>
            <a:ext cx="1717289" cy="3054485"/>
          </a:xfrm>
          <a:prstGeom prst="rect">
            <a:avLst/>
          </a:prstGeom>
        </p:spPr>
      </p:pic>
      <p:pic>
        <p:nvPicPr>
          <p:cNvPr id="11" name="Picture 4" descr="page8image55915104"/>
          <p:cNvPicPr/>
          <p:nvPr/>
        </p:nvPicPr>
        <p:blipFill>
          <a:blip r:embed="rId11" cstate="print"/>
          <a:stretch/>
        </p:blipFill>
        <p:spPr>
          <a:xfrm>
            <a:off x="586934" y="184829"/>
            <a:ext cx="1799618" cy="3064212"/>
          </a:xfrm>
          <a:prstGeom prst="rect">
            <a:avLst/>
          </a:prstGeom>
          <a:ln w="0">
            <a:noFill/>
          </a:ln>
        </p:spPr>
      </p:pic>
      <p:pic>
        <p:nvPicPr>
          <p:cNvPr id="12" name="Picture 4" descr="page8image55915104"/>
          <p:cNvPicPr/>
          <p:nvPr/>
        </p:nvPicPr>
        <p:blipFill>
          <a:blip r:embed="rId11" cstate="print"/>
          <a:stretch/>
        </p:blipFill>
        <p:spPr>
          <a:xfrm>
            <a:off x="8764470" y="83396"/>
            <a:ext cx="1799618" cy="318743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4" descr="page8image55915104"/>
          <p:cNvPicPr/>
          <p:nvPr/>
        </p:nvPicPr>
        <p:blipFill>
          <a:blip r:embed="rId11" cstate="print"/>
          <a:stretch/>
        </p:blipFill>
        <p:spPr>
          <a:xfrm>
            <a:off x="9575276" y="3670574"/>
            <a:ext cx="1913090" cy="318742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B91EA10-5560-8FD2-D140-0C352C0EB220}"/>
              </a:ext>
            </a:extLst>
          </p:cNvPr>
          <p:cNvSpPr txBox="1"/>
          <p:nvPr/>
        </p:nvSpPr>
        <p:spPr>
          <a:xfrm>
            <a:off x="6710281" y="1758144"/>
            <a:ext cx="483991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38 %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af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patienterne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angivet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et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eller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flere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forskellige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behov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for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hjælp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til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håndtering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af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fysiske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psykiske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eller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seksuelle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gener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endParaRPr lang="en-GB" sz="24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GB" sz="2400" dirty="0" err="1">
                <a:solidFill>
                  <a:srgbClr val="000000"/>
                </a:solidFill>
                <a:latin typeface="Helvetica" pitchFamily="2" charset="0"/>
              </a:rPr>
              <a:t>B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ehov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for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hjælp</a:t>
            </a:r>
            <a:r>
              <a:rPr lang="en-GB" sz="240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Helvetica" pitchFamily="2" charset="0"/>
              </a:rPr>
              <a:t>til</a:t>
            </a:r>
            <a:r>
              <a:rPr lang="en-GB" sz="2400" dirty="0">
                <a:solidFill>
                  <a:srgbClr val="000000"/>
                </a:solidFill>
                <a:latin typeface="Helvetica" pitchFamily="2" charset="0"/>
              </a:rPr>
              <a:t>:</a:t>
            </a:r>
            <a:endParaRPr lang="en-GB" sz="2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Helvetica" pitchFamily="2" charset="0"/>
              </a:rPr>
              <a:t>Fysiske</a:t>
            </a:r>
            <a:r>
              <a:rPr lang="en-GB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Helvetica" pitchFamily="2" charset="0"/>
              </a:rPr>
              <a:t>udfordringer</a:t>
            </a:r>
            <a:r>
              <a:rPr lang="en-GB" sz="2400" dirty="0">
                <a:solidFill>
                  <a:srgbClr val="000000"/>
                </a:solidFill>
                <a:latin typeface="Helvetica" pitchFamily="2" charset="0"/>
              </a:rPr>
              <a:t> 32 %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Helvetica" pitchFamily="2" charset="0"/>
              </a:rPr>
              <a:t>Psykiske</a:t>
            </a:r>
            <a:r>
              <a:rPr lang="en-GB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Helvetica" pitchFamily="2" charset="0"/>
              </a:rPr>
              <a:t>udfordringer</a:t>
            </a:r>
            <a:r>
              <a:rPr lang="en-GB" sz="2400" dirty="0">
                <a:solidFill>
                  <a:srgbClr val="000000"/>
                </a:solidFill>
                <a:latin typeface="Helvetica" pitchFamily="2" charset="0"/>
              </a:rPr>
              <a:t> 32 %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Helvetica" pitchFamily="2" charset="0"/>
              </a:rPr>
              <a:t>Problemer</a:t>
            </a:r>
            <a:r>
              <a:rPr lang="en-GB" sz="2400" dirty="0">
                <a:solidFill>
                  <a:srgbClr val="000000"/>
                </a:solidFill>
                <a:latin typeface="Helvetica" pitchFamily="2" charset="0"/>
              </a:rPr>
              <a:t> m sex/</a:t>
            </a:r>
            <a:r>
              <a:rPr lang="en-GB" sz="2400" dirty="0" err="1">
                <a:solidFill>
                  <a:srgbClr val="000000"/>
                </a:solidFill>
                <a:latin typeface="Helvetica" pitchFamily="2" charset="0"/>
              </a:rPr>
              <a:t>samliv</a:t>
            </a:r>
            <a:r>
              <a:rPr lang="en-GB" sz="2400" dirty="0">
                <a:solidFill>
                  <a:srgbClr val="000000"/>
                </a:solidFill>
                <a:latin typeface="Helvetica" pitchFamily="2" charset="0"/>
              </a:rPr>
              <a:t> 27% </a:t>
            </a:r>
            <a:endParaRPr lang="en-DK" sz="2400" dirty="0"/>
          </a:p>
          <a:p>
            <a:endParaRPr lang="en-DK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7B112-555F-1B1E-8DCE-894E923C37EB}"/>
              </a:ext>
            </a:extLst>
          </p:cNvPr>
          <p:cNvSpPr txBox="1"/>
          <p:nvPr/>
        </p:nvSpPr>
        <p:spPr>
          <a:xfrm>
            <a:off x="2804996" y="6541775"/>
            <a:ext cx="9358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1600" dirty="0"/>
              <a:t>https://www.cancer.dk/om-os/det-arbejder-vi-for/barometerundersoegelsen/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9D441AF-809C-9A91-2D90-7E30F9D9E12A}"/>
              </a:ext>
            </a:extLst>
          </p:cNvPr>
          <p:cNvGrpSpPr/>
          <p:nvPr/>
        </p:nvGrpSpPr>
        <p:grpSpPr>
          <a:xfrm>
            <a:off x="39363" y="957624"/>
            <a:ext cx="6414446" cy="5664148"/>
            <a:chOff x="39363" y="957624"/>
            <a:chExt cx="6414446" cy="5664148"/>
          </a:xfrm>
        </p:grpSpPr>
        <p:pic>
          <p:nvPicPr>
            <p:cNvPr id="5" name="Picture 4" descr="A graph with blue and white text&#10;&#10;Description automatically generated with medium confidence">
              <a:extLst>
                <a:ext uri="{FF2B5EF4-FFF2-40B4-BE49-F238E27FC236}">
                  <a16:creationId xmlns:a16="http://schemas.microsoft.com/office/drawing/2014/main" id="{E4ABF0D3-5B93-CA95-0FBC-66C361A1A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63" y="1307614"/>
              <a:ext cx="6414446" cy="531415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C184AB-3EEB-9AC8-A724-2C438BC634E0}"/>
                </a:ext>
              </a:extLst>
            </p:cNvPr>
            <p:cNvSpPr txBox="1"/>
            <p:nvPr/>
          </p:nvSpPr>
          <p:spPr>
            <a:xfrm>
              <a:off x="310300" y="957624"/>
              <a:ext cx="4722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sz="2000" dirty="0"/>
                <a:t>74 % har gener, der fylder i deres hverdag 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3FE385F-97F3-A73C-62D9-00B897C6E4DD}"/>
                </a:ext>
              </a:extLst>
            </p:cNvPr>
            <p:cNvCxnSpPr>
              <a:cxnSpLocks/>
            </p:cNvCxnSpPr>
            <p:nvPr/>
          </p:nvCxnSpPr>
          <p:spPr>
            <a:xfrm>
              <a:off x="295835" y="2468992"/>
              <a:ext cx="76934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F2F62FD-3E3C-AD96-C1B1-7170165CC228}"/>
                </a:ext>
              </a:extLst>
            </p:cNvPr>
            <p:cNvCxnSpPr>
              <a:cxnSpLocks/>
            </p:cNvCxnSpPr>
            <p:nvPr/>
          </p:nvCxnSpPr>
          <p:spPr>
            <a:xfrm>
              <a:off x="310300" y="4251022"/>
              <a:ext cx="76934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3FE927A-4D55-631F-7CBC-B3271A6B79BE}"/>
                </a:ext>
              </a:extLst>
            </p:cNvPr>
            <p:cNvCxnSpPr>
              <a:cxnSpLocks/>
            </p:cNvCxnSpPr>
            <p:nvPr/>
          </p:nvCxnSpPr>
          <p:spPr>
            <a:xfrm>
              <a:off x="300318" y="4654428"/>
              <a:ext cx="76934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CCFE732-E30A-D5A7-7B21-CBAF85737A17}"/>
              </a:ext>
            </a:extLst>
          </p:cNvPr>
          <p:cNvSpPr txBox="1"/>
          <p:nvPr/>
        </p:nvSpPr>
        <p:spPr>
          <a:xfrm>
            <a:off x="1552789" y="146948"/>
            <a:ext cx="9213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K" sz="2400" dirty="0"/>
              <a:t>Opsporing  og behandling af senfølger efter kræft i bækkenorganerne</a:t>
            </a:r>
          </a:p>
          <a:p>
            <a:pPr algn="ctr"/>
            <a:r>
              <a:rPr lang="en-DK" sz="2400" dirty="0"/>
              <a:t>H</a:t>
            </a:r>
            <a:r>
              <a:rPr lang="en-GB" sz="2400" dirty="0"/>
              <a:t>v</a:t>
            </a:r>
            <a:r>
              <a:rPr lang="en-DK" sz="2400" dirty="0"/>
              <a:t>orfor nu det?</a:t>
            </a:r>
          </a:p>
        </p:txBody>
      </p:sp>
    </p:spTree>
    <p:extLst>
      <p:ext uri="{BB962C8B-B14F-4D97-AF65-F5344CB8AC3E}">
        <p14:creationId xmlns:p14="http://schemas.microsoft.com/office/powerpoint/2010/main" val="267985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9D4357-38BB-E4D4-938C-DF6686224C61}"/>
              </a:ext>
            </a:extLst>
          </p:cNvPr>
          <p:cNvSpPr txBox="1"/>
          <p:nvPr/>
        </p:nvSpPr>
        <p:spPr>
          <a:xfrm>
            <a:off x="246960" y="281973"/>
            <a:ext cx="11945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dirty="0"/>
              <a:t>https://www.auh.dk/afdelinger/urinvejskirurgi/klinik-for-bakkenbundslidelser/senfolger-efter-kraft-i-bakkenorganerne/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7A02155-1D24-6936-918A-073B67EEC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614" y="954157"/>
            <a:ext cx="6140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849E9-5258-A5EA-8BCB-F94DFED6A26C}"/>
              </a:ext>
            </a:extLst>
          </p:cNvPr>
          <p:cNvSpPr txBox="1"/>
          <p:nvPr/>
        </p:nvSpPr>
        <p:spPr>
          <a:xfrm>
            <a:off x="1659909" y="448872"/>
            <a:ext cx="88426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b="1" dirty="0"/>
          </a:p>
          <a:p>
            <a:endParaRPr lang="da-DK" b="1" dirty="0"/>
          </a:p>
          <a:p>
            <a:r>
              <a:rPr lang="da-DK" b="1" dirty="0"/>
              <a:t>Formål: At identificere </a:t>
            </a:r>
            <a:r>
              <a:rPr lang="da-DK" b="1" u="sng" dirty="0"/>
              <a:t>alle patienter med behov</a:t>
            </a:r>
            <a:r>
              <a:rPr lang="da-DK" b="1" dirty="0"/>
              <a:t> for behandling af fysiske senfølger.</a:t>
            </a:r>
          </a:p>
          <a:p>
            <a:pPr algn="ctr"/>
            <a:r>
              <a:rPr lang="en-DK" dirty="0"/>
              <a:t> Via elektroniske spørgeskemaer afdækkes p</a:t>
            </a:r>
            <a:r>
              <a:rPr lang="en-DK" sz="1800" dirty="0"/>
              <a:t>roblemer med: </a:t>
            </a:r>
          </a:p>
          <a:p>
            <a:r>
              <a:rPr lang="en-DK" sz="1800" dirty="0"/>
              <a:t>	</a:t>
            </a:r>
            <a:r>
              <a:rPr lang="en-DK" dirty="0"/>
              <a:t>			</a:t>
            </a:r>
            <a:r>
              <a:rPr lang="en-DK" sz="1800" dirty="0"/>
              <a:t>Tarmfunktion</a:t>
            </a:r>
          </a:p>
          <a:p>
            <a:r>
              <a:rPr lang="en-DK" sz="1800" dirty="0"/>
              <a:t>				Vandladning</a:t>
            </a:r>
          </a:p>
          <a:p>
            <a:r>
              <a:rPr lang="en-DK" sz="1800" dirty="0"/>
              <a:t>				Seksualfunktion</a:t>
            </a:r>
          </a:p>
          <a:p>
            <a:r>
              <a:rPr lang="en-DK" dirty="0"/>
              <a:t>				Smerter</a:t>
            </a:r>
            <a:endParaRPr lang="en-DK" sz="1800" dirty="0"/>
          </a:p>
          <a:p>
            <a:endParaRPr lang="en-DK" dirty="0"/>
          </a:p>
          <a:p>
            <a:endParaRPr lang="da-DK" dirty="0"/>
          </a:p>
        </p:txBody>
      </p:sp>
      <p:grpSp>
        <p:nvGrpSpPr>
          <p:cNvPr id="4" name="Gruppe 4">
            <a:extLst>
              <a:ext uri="{FF2B5EF4-FFF2-40B4-BE49-F238E27FC236}">
                <a16:creationId xmlns:a16="http://schemas.microsoft.com/office/drawing/2014/main" id="{94C7578F-F606-1087-6E70-3046811536DA}"/>
              </a:ext>
            </a:extLst>
          </p:cNvPr>
          <p:cNvGrpSpPr/>
          <p:nvPr/>
        </p:nvGrpSpPr>
        <p:grpSpPr>
          <a:xfrm>
            <a:off x="2012522" y="3084738"/>
            <a:ext cx="7577976" cy="3474105"/>
            <a:chOff x="1040369" y="1700755"/>
            <a:chExt cx="8863353" cy="4482767"/>
          </a:xfrm>
        </p:grpSpPr>
        <p:cxnSp>
          <p:nvCxnSpPr>
            <p:cNvPr id="5" name="Lige forbindelse 29">
              <a:extLst>
                <a:ext uri="{FF2B5EF4-FFF2-40B4-BE49-F238E27FC236}">
                  <a16:creationId xmlns:a16="http://schemas.microsoft.com/office/drawing/2014/main" id="{9D715087-6292-3137-CFE4-42749C884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2117" y="2105445"/>
              <a:ext cx="0" cy="2736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pe 2">
              <a:extLst>
                <a:ext uri="{FF2B5EF4-FFF2-40B4-BE49-F238E27FC236}">
                  <a16:creationId xmlns:a16="http://schemas.microsoft.com/office/drawing/2014/main" id="{872013AC-53F8-F480-A0B6-53BDAD477A44}"/>
                </a:ext>
              </a:extLst>
            </p:cNvPr>
            <p:cNvGrpSpPr/>
            <p:nvPr/>
          </p:nvGrpSpPr>
          <p:grpSpPr>
            <a:xfrm>
              <a:off x="1040369" y="1700755"/>
              <a:ext cx="8863353" cy="4482767"/>
              <a:chOff x="49769" y="2208755"/>
              <a:chExt cx="8863353" cy="4482767"/>
            </a:xfrm>
          </p:grpSpPr>
          <p:grpSp>
            <p:nvGrpSpPr>
              <p:cNvPr id="8" name="Gruppe 24">
                <a:extLst>
                  <a:ext uri="{FF2B5EF4-FFF2-40B4-BE49-F238E27FC236}">
                    <a16:creationId xmlns:a16="http://schemas.microsoft.com/office/drawing/2014/main" id="{016A98BF-7F86-36A4-0C21-9C2DC5D65C54}"/>
                  </a:ext>
                </a:extLst>
              </p:cNvPr>
              <p:cNvGrpSpPr/>
              <p:nvPr/>
            </p:nvGrpSpPr>
            <p:grpSpPr>
              <a:xfrm>
                <a:off x="1093342" y="2208755"/>
                <a:ext cx="7819780" cy="688722"/>
                <a:chOff x="1472066" y="2748189"/>
                <a:chExt cx="9312734" cy="688722"/>
              </a:xfrm>
            </p:grpSpPr>
            <p:cxnSp>
              <p:nvCxnSpPr>
                <p:cNvPr id="27" name="Lige forbindelse 8">
                  <a:extLst>
                    <a:ext uri="{FF2B5EF4-FFF2-40B4-BE49-F238E27FC236}">
                      <a16:creationId xmlns:a16="http://schemas.microsoft.com/office/drawing/2014/main" id="{576DDFCE-1270-5F40-1B93-CBBEB222F9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53295" y="3425248"/>
                  <a:ext cx="7397496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Lige forbindelse 12">
                  <a:extLst>
                    <a:ext uri="{FF2B5EF4-FFF2-40B4-BE49-F238E27FC236}">
                      <a16:creationId xmlns:a16="http://schemas.microsoft.com/office/drawing/2014/main" id="{D89BC95F-0978-43D2-FFAD-1868077545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70672" y="3176593"/>
                  <a:ext cx="0" cy="25970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Lige forbindelse 16">
                  <a:extLst>
                    <a:ext uri="{FF2B5EF4-FFF2-40B4-BE49-F238E27FC236}">
                      <a16:creationId xmlns:a16="http://schemas.microsoft.com/office/drawing/2014/main" id="{7BFABB7E-3C95-2D4D-35B3-02D51D0D4E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313628" y="3162622"/>
                  <a:ext cx="6262" cy="25744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Lige forbindelse 17">
                  <a:extLst>
                    <a:ext uri="{FF2B5EF4-FFF2-40B4-BE49-F238E27FC236}">
                      <a16:creationId xmlns:a16="http://schemas.microsoft.com/office/drawing/2014/main" id="{83297B94-429C-B475-6F93-DD39CCACB4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85340" y="3176593"/>
                  <a:ext cx="0" cy="24477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Lige forbindelse 18">
                  <a:extLst>
                    <a:ext uri="{FF2B5EF4-FFF2-40B4-BE49-F238E27FC236}">
                      <a16:creationId xmlns:a16="http://schemas.microsoft.com/office/drawing/2014/main" id="{57FCB039-D269-CDB2-FB6F-9EFA34372C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34775" y="3162622"/>
                  <a:ext cx="0" cy="27428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kstfelt 19">
                  <a:extLst>
                    <a:ext uri="{FF2B5EF4-FFF2-40B4-BE49-F238E27FC236}">
                      <a16:creationId xmlns:a16="http://schemas.microsoft.com/office/drawing/2014/main" id="{045005E5-F6ED-F0CB-C2EC-E2585FA6A698}"/>
                    </a:ext>
                  </a:extLst>
                </p:cNvPr>
                <p:cNvSpPr txBox="1"/>
                <p:nvPr/>
              </p:nvSpPr>
              <p:spPr>
                <a:xfrm>
                  <a:off x="1472066" y="2748189"/>
                  <a:ext cx="137016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a-DK" b="1" dirty="0"/>
                    <a:t>Operation</a:t>
                  </a:r>
                </a:p>
              </p:txBody>
            </p:sp>
            <p:sp>
              <p:nvSpPr>
                <p:cNvPr id="33" name="Tekstfelt 20">
                  <a:extLst>
                    <a:ext uri="{FF2B5EF4-FFF2-40B4-BE49-F238E27FC236}">
                      <a16:creationId xmlns:a16="http://schemas.microsoft.com/office/drawing/2014/main" id="{50814980-D7C6-F241-B1CA-DEA0A76EE700}"/>
                    </a:ext>
                  </a:extLst>
                </p:cNvPr>
                <p:cNvSpPr txBox="1"/>
                <p:nvPr/>
              </p:nvSpPr>
              <p:spPr>
                <a:xfrm>
                  <a:off x="3094485" y="2748189"/>
                  <a:ext cx="98163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a-DK" b="1" dirty="0"/>
                    <a:t> 3mdr</a:t>
                  </a:r>
                  <a:r>
                    <a:rPr lang="da-DK" sz="1200" b="1" dirty="0"/>
                    <a:t>*</a:t>
                  </a:r>
                </a:p>
              </p:txBody>
            </p:sp>
            <p:sp>
              <p:nvSpPr>
                <p:cNvPr id="34" name="Tekstfelt 21">
                  <a:extLst>
                    <a:ext uri="{FF2B5EF4-FFF2-40B4-BE49-F238E27FC236}">
                      <a16:creationId xmlns:a16="http://schemas.microsoft.com/office/drawing/2014/main" id="{C364D6A5-CA6B-4380-1DA0-999800EB52B5}"/>
                    </a:ext>
                  </a:extLst>
                </p:cNvPr>
                <p:cNvSpPr txBox="1"/>
                <p:nvPr/>
              </p:nvSpPr>
              <p:spPr>
                <a:xfrm>
                  <a:off x="4974475" y="2748189"/>
                  <a:ext cx="102935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a-DK" b="1" dirty="0"/>
                    <a:t>12 mdr</a:t>
                  </a:r>
                </a:p>
              </p:txBody>
            </p:sp>
            <p:sp>
              <p:nvSpPr>
                <p:cNvPr id="35" name="Tekstfelt 22">
                  <a:extLst>
                    <a:ext uri="{FF2B5EF4-FFF2-40B4-BE49-F238E27FC236}">
                      <a16:creationId xmlns:a16="http://schemas.microsoft.com/office/drawing/2014/main" id="{6E9C2B94-83CB-6F25-F16B-90CEF711824B}"/>
                    </a:ext>
                  </a:extLst>
                </p:cNvPr>
                <p:cNvSpPr txBox="1"/>
                <p:nvPr/>
              </p:nvSpPr>
              <p:spPr>
                <a:xfrm>
                  <a:off x="7439926" y="2748189"/>
                  <a:ext cx="102935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a-DK" b="1" dirty="0"/>
                    <a:t>24 mdr</a:t>
                  </a:r>
                </a:p>
              </p:txBody>
            </p:sp>
            <p:sp>
              <p:nvSpPr>
                <p:cNvPr id="36" name="Tekstfelt 23">
                  <a:extLst>
                    <a:ext uri="{FF2B5EF4-FFF2-40B4-BE49-F238E27FC236}">
                      <a16:creationId xmlns:a16="http://schemas.microsoft.com/office/drawing/2014/main" id="{CDCEAE28-7A9C-3288-3F02-35B0CCCEF655}"/>
                    </a:ext>
                  </a:extLst>
                </p:cNvPr>
                <p:cNvSpPr txBox="1"/>
                <p:nvPr/>
              </p:nvSpPr>
              <p:spPr>
                <a:xfrm>
                  <a:off x="9755441" y="2748189"/>
                  <a:ext cx="102935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a-DK" b="1" dirty="0"/>
                    <a:t>36 mdr</a:t>
                  </a:r>
                </a:p>
              </p:txBody>
            </p:sp>
          </p:grpSp>
          <p:sp>
            <p:nvSpPr>
              <p:cNvPr id="9" name="Tekstfelt 1">
                <a:extLst>
                  <a:ext uri="{FF2B5EF4-FFF2-40B4-BE49-F238E27FC236}">
                    <a16:creationId xmlns:a16="http://schemas.microsoft.com/office/drawing/2014/main" id="{AA9DBE40-D47A-8A5B-6A28-3EED35A044A4}"/>
                  </a:ext>
                </a:extLst>
              </p:cNvPr>
              <p:cNvSpPr txBox="1"/>
              <p:nvPr/>
            </p:nvSpPr>
            <p:spPr>
              <a:xfrm>
                <a:off x="1362344" y="3412652"/>
                <a:ext cx="17508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900" b="1" dirty="0"/>
                  <a:t>* + 3 mdr efter tilbagelægning af</a:t>
                </a:r>
              </a:p>
              <a:p>
                <a:r>
                  <a:rPr lang="da-DK" sz="900" b="1" dirty="0"/>
                  <a:t> midlertidig stomi</a:t>
                </a:r>
              </a:p>
            </p:txBody>
          </p:sp>
          <p:pic>
            <p:nvPicPr>
              <p:cNvPr id="10" name="Billede 7">
                <a:extLst>
                  <a:ext uri="{FF2B5EF4-FFF2-40B4-BE49-F238E27FC236}">
                    <a16:creationId xmlns:a16="http://schemas.microsoft.com/office/drawing/2014/main" id="{F2C6D0FA-8F9B-E6BC-8208-BDAE81C18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4045" y="3135879"/>
                <a:ext cx="1625600" cy="1625600"/>
              </a:xfrm>
              <a:prstGeom prst="rect">
                <a:avLst/>
              </a:prstGeom>
            </p:spPr>
          </p:pic>
          <p:pic>
            <p:nvPicPr>
              <p:cNvPr id="11" name="Billede 5">
                <a:extLst>
                  <a:ext uri="{FF2B5EF4-FFF2-40B4-BE49-F238E27FC236}">
                    <a16:creationId xmlns:a16="http://schemas.microsoft.com/office/drawing/2014/main" id="{A71AFC7D-7BA2-03E4-0E51-E7E4291E3F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6039" y="3178779"/>
                <a:ext cx="1522474" cy="1522474"/>
              </a:xfrm>
              <a:prstGeom prst="rect">
                <a:avLst/>
              </a:prstGeom>
            </p:spPr>
          </p:pic>
          <p:pic>
            <p:nvPicPr>
              <p:cNvPr id="12" name="Billede 10">
                <a:extLst>
                  <a:ext uri="{FF2B5EF4-FFF2-40B4-BE49-F238E27FC236}">
                    <a16:creationId xmlns:a16="http://schemas.microsoft.com/office/drawing/2014/main" id="{A3FE0D02-060B-A36E-E25C-6FA39137C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6381" y="3449512"/>
                <a:ext cx="1277511" cy="1277511"/>
              </a:xfrm>
              <a:prstGeom prst="rect">
                <a:avLst/>
              </a:prstGeom>
            </p:spPr>
          </p:pic>
          <p:grpSp>
            <p:nvGrpSpPr>
              <p:cNvPr id="13" name="Gruppe 15">
                <a:extLst>
                  <a:ext uri="{FF2B5EF4-FFF2-40B4-BE49-F238E27FC236}">
                    <a16:creationId xmlns:a16="http://schemas.microsoft.com/office/drawing/2014/main" id="{419AA9F0-55FF-D2DD-C5DF-874BCC729E03}"/>
                  </a:ext>
                </a:extLst>
              </p:cNvPr>
              <p:cNvGrpSpPr/>
              <p:nvPr/>
            </p:nvGrpSpPr>
            <p:grpSpPr>
              <a:xfrm>
                <a:off x="7222949" y="3359330"/>
                <a:ext cx="788732" cy="437009"/>
                <a:chOff x="9109030" y="4208124"/>
                <a:chExt cx="1653705" cy="1018784"/>
              </a:xfrm>
            </p:grpSpPr>
            <p:sp>
              <p:nvSpPr>
                <p:cNvPr id="25" name="Normal pentagon 13">
                  <a:extLst>
                    <a:ext uri="{FF2B5EF4-FFF2-40B4-BE49-F238E27FC236}">
                      <a16:creationId xmlns:a16="http://schemas.microsoft.com/office/drawing/2014/main" id="{A4E51D5F-5F9E-D590-E14F-7774A987A830}"/>
                    </a:ext>
                  </a:extLst>
                </p:cNvPr>
                <p:cNvSpPr/>
                <p:nvPr/>
              </p:nvSpPr>
              <p:spPr>
                <a:xfrm>
                  <a:off x="9109030" y="4208124"/>
                  <a:ext cx="1653705" cy="1018784"/>
                </a:xfrm>
                <a:prstGeom prst="pentago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  <p:sp>
              <p:nvSpPr>
                <p:cNvPr id="26" name="Kryds 14">
                  <a:extLst>
                    <a:ext uri="{FF2B5EF4-FFF2-40B4-BE49-F238E27FC236}">
                      <a16:creationId xmlns:a16="http://schemas.microsoft.com/office/drawing/2014/main" id="{39E6DFEE-80B4-F7A7-FCD2-19AD9D920439}"/>
                    </a:ext>
                  </a:extLst>
                </p:cNvPr>
                <p:cNvSpPr/>
                <p:nvPr/>
              </p:nvSpPr>
              <p:spPr>
                <a:xfrm>
                  <a:off x="9663194" y="4600956"/>
                  <a:ext cx="545375" cy="518640"/>
                </a:xfrm>
                <a:prstGeom prst="plus">
                  <a:avLst>
                    <a:gd name="adj" fmla="val 37162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  <p:pic>
            <p:nvPicPr>
              <p:cNvPr id="14" name="Billede 34">
                <a:extLst>
                  <a:ext uri="{FF2B5EF4-FFF2-40B4-BE49-F238E27FC236}">
                    <a16:creationId xmlns:a16="http://schemas.microsoft.com/office/drawing/2014/main" id="{F7F797E1-0A4D-9994-49EC-4642CF67A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1389777">
                <a:off x="7862769" y="3688266"/>
                <a:ext cx="826438" cy="826438"/>
              </a:xfrm>
              <a:prstGeom prst="rect">
                <a:avLst/>
              </a:prstGeom>
            </p:spPr>
          </p:pic>
          <p:cxnSp>
            <p:nvCxnSpPr>
              <p:cNvPr id="15" name="Lige pilforbindelse 32">
                <a:extLst>
                  <a:ext uri="{FF2B5EF4-FFF2-40B4-BE49-F238E27FC236}">
                    <a16:creationId xmlns:a16="http://schemas.microsoft.com/office/drawing/2014/main" id="{422C47FD-CA28-AFB6-51A4-8B625D87B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9933" y="4140123"/>
                <a:ext cx="741405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Blokbue 48">
                <a:extLst>
                  <a:ext uri="{FF2B5EF4-FFF2-40B4-BE49-F238E27FC236}">
                    <a16:creationId xmlns:a16="http://schemas.microsoft.com/office/drawing/2014/main" id="{85146130-A30D-5FEF-2C85-EA32946B93F1}"/>
                  </a:ext>
                </a:extLst>
              </p:cNvPr>
              <p:cNvSpPr/>
              <p:nvPr/>
            </p:nvSpPr>
            <p:spPr>
              <a:xfrm rot="10800000">
                <a:off x="4403805" y="4318203"/>
                <a:ext cx="3041729" cy="946779"/>
              </a:xfrm>
              <a:prstGeom prst="blockArc">
                <a:avLst>
                  <a:gd name="adj1" fmla="val 10989646"/>
                  <a:gd name="adj2" fmla="val 21456382"/>
                  <a:gd name="adj3" fmla="val 421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rekant 49">
                <a:extLst>
                  <a:ext uri="{FF2B5EF4-FFF2-40B4-BE49-F238E27FC236}">
                    <a16:creationId xmlns:a16="http://schemas.microsoft.com/office/drawing/2014/main" id="{26094D82-167E-94A3-5A6A-ABECC618D152}"/>
                  </a:ext>
                </a:extLst>
              </p:cNvPr>
              <p:cNvSpPr/>
              <p:nvPr/>
            </p:nvSpPr>
            <p:spPr>
              <a:xfrm rot="21079878">
                <a:off x="4327873" y="4765313"/>
                <a:ext cx="218706" cy="144877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cxnSp>
            <p:nvCxnSpPr>
              <p:cNvPr id="18" name="Lige forbindelse 51">
                <a:extLst>
                  <a:ext uri="{FF2B5EF4-FFF2-40B4-BE49-F238E27FC236}">
                    <a16:creationId xmlns:a16="http://schemas.microsoft.com/office/drawing/2014/main" id="{90F0B67E-93A9-A791-7C16-CBA8248819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1517" y="2903560"/>
                <a:ext cx="2515507" cy="5255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Lige forbindelse 53">
                <a:extLst>
                  <a:ext uri="{FF2B5EF4-FFF2-40B4-BE49-F238E27FC236}">
                    <a16:creationId xmlns:a16="http://schemas.microsoft.com/office/drawing/2014/main" id="{26083E83-EF13-13F9-ADA4-E1AE974E67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1826" y="2892459"/>
                <a:ext cx="1054888" cy="56305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54">
                <a:extLst>
                  <a:ext uri="{FF2B5EF4-FFF2-40B4-BE49-F238E27FC236}">
                    <a16:creationId xmlns:a16="http://schemas.microsoft.com/office/drawing/2014/main" id="{275B274A-85FA-D8D2-D4C8-A52C9877EB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94230" y="2887118"/>
                <a:ext cx="979773" cy="5556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Lige forbindelse 55">
                <a:extLst>
                  <a:ext uri="{FF2B5EF4-FFF2-40B4-BE49-F238E27FC236}">
                    <a16:creationId xmlns:a16="http://schemas.microsoft.com/office/drawing/2014/main" id="{D73D056B-AF12-FD63-ADD8-198E978587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86845" y="2892511"/>
                <a:ext cx="3025031" cy="5503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Billede 36">
                <a:extLst>
                  <a:ext uri="{FF2B5EF4-FFF2-40B4-BE49-F238E27FC236}">
                    <a16:creationId xmlns:a16="http://schemas.microsoft.com/office/drawing/2014/main" id="{8DB9B19C-B31F-CFE9-073E-6A34E3BD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78685" y="4972814"/>
                <a:ext cx="1043445" cy="1247485"/>
              </a:xfrm>
              <a:prstGeom prst="rect">
                <a:avLst/>
              </a:prstGeom>
            </p:spPr>
          </p:pic>
          <p:cxnSp>
            <p:nvCxnSpPr>
              <p:cNvPr id="23" name="Lige pilforbindelse 30">
                <a:extLst>
                  <a:ext uri="{FF2B5EF4-FFF2-40B4-BE49-F238E27FC236}">
                    <a16:creationId xmlns:a16="http://schemas.microsoft.com/office/drawing/2014/main" id="{5B38CDF1-48F3-E5D6-8A11-46698CF659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9204" y="4887745"/>
                <a:ext cx="249086" cy="25486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kstfelt 37">
                <a:extLst>
                  <a:ext uri="{FF2B5EF4-FFF2-40B4-BE49-F238E27FC236}">
                    <a16:creationId xmlns:a16="http://schemas.microsoft.com/office/drawing/2014/main" id="{3B59E293-CB54-FF53-9365-355DF1932A49}"/>
                  </a:ext>
                </a:extLst>
              </p:cNvPr>
              <p:cNvSpPr txBox="1"/>
              <p:nvPr/>
            </p:nvSpPr>
            <p:spPr>
              <a:xfrm>
                <a:off x="49769" y="5619256"/>
                <a:ext cx="5601465" cy="1072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28600" indent="-228600">
                  <a:buFont typeface="+mj-lt"/>
                  <a:buAutoNum type="arabicPeriod"/>
                </a:pPr>
                <a:r>
                  <a:rPr lang="da-DK" sz="1200" dirty="0"/>
                  <a:t>Patient udfylder spørgeskema elektronisk eller på papir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da-DK" sz="1200" dirty="0"/>
                  <a:t>Sygeplejerske ser besvarelsen og ringer til patienten ved behov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da-DK" sz="1200" dirty="0"/>
                  <a:t>Sygeplejerske og patient diskuterer behandlingsmuligheder og –behov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da-DK" sz="1200" dirty="0"/>
                  <a:t>Sygeplejerske henviser til relevant behandling</a:t>
                </a:r>
              </a:p>
            </p:txBody>
          </p:sp>
        </p:grpSp>
      </p:grpSp>
      <p:sp>
        <p:nvSpPr>
          <p:cNvPr id="2" name="Tekstfelt 6">
            <a:extLst>
              <a:ext uri="{FF2B5EF4-FFF2-40B4-BE49-F238E27FC236}">
                <a16:creationId xmlns:a16="http://schemas.microsoft.com/office/drawing/2014/main" id="{4BC90388-B921-1BC3-91B1-EB60F9B2C7A1}"/>
              </a:ext>
            </a:extLst>
          </p:cNvPr>
          <p:cNvSpPr txBox="1"/>
          <p:nvPr/>
        </p:nvSpPr>
        <p:spPr>
          <a:xfrm>
            <a:off x="1290746" y="299157"/>
            <a:ext cx="930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u="sng" dirty="0">
                <a:solidFill>
                  <a:srgbClr val="00A0A0"/>
                </a:solidFill>
              </a:rPr>
              <a:t>Systematisk</a:t>
            </a:r>
            <a:r>
              <a:rPr lang="da-DK" sz="2400" b="1" dirty="0">
                <a:solidFill>
                  <a:srgbClr val="00A0A0"/>
                </a:solidFill>
              </a:rPr>
              <a:t> screening for senfølger efter </a:t>
            </a:r>
            <a:r>
              <a:rPr lang="da-DK" sz="2400" b="1" u="sng" dirty="0">
                <a:solidFill>
                  <a:srgbClr val="00A0A0"/>
                </a:solidFill>
              </a:rPr>
              <a:t>tyk- og endetarmskræft</a:t>
            </a:r>
          </a:p>
        </p:txBody>
      </p:sp>
    </p:spTree>
    <p:extLst>
      <p:ext uri="{BB962C8B-B14F-4D97-AF65-F5344CB8AC3E}">
        <p14:creationId xmlns:p14="http://schemas.microsoft.com/office/powerpoint/2010/main" val="220901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2357</Words>
  <Application>Microsoft Office PowerPoint</Application>
  <PresentationFormat>Widescreen</PresentationFormat>
  <Paragraphs>307</Paragraphs>
  <Slides>18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Cambria</vt:lpstr>
      <vt:lpstr>Century Gothic</vt:lpstr>
      <vt:lpstr>Courier New</vt:lpstr>
      <vt:lpstr>Helvetica</vt:lpstr>
      <vt:lpstr>Symbol</vt:lpstr>
      <vt:lpstr>Verdana</vt:lpstr>
      <vt:lpstr>Office Theme</vt:lpstr>
      <vt:lpstr>Opfølgning efter endetarmskræft  Digital forløbsguide og behandling af senfølger</vt:lpstr>
      <vt:lpstr>Fra kontrol til patientstyret opfølgning</vt:lpstr>
      <vt:lpstr>Hvorfor digitalt opfølgningsforløb?</vt:lpstr>
      <vt:lpstr>PowerPoint-præsentation</vt:lpstr>
      <vt:lpstr>Den digitale forløbsguide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Juul</dc:creator>
  <cp:lastModifiedBy>Gert Sund</cp:lastModifiedBy>
  <cp:revision>2</cp:revision>
  <dcterms:created xsi:type="dcterms:W3CDTF">2024-05-12T06:44:10Z</dcterms:created>
  <dcterms:modified xsi:type="dcterms:W3CDTF">2024-06-07T07:59:45Z</dcterms:modified>
</cp:coreProperties>
</file>