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578" r:id="rId2"/>
    <p:sldId id="484" r:id="rId3"/>
    <p:sldId id="440" r:id="rId4"/>
    <p:sldId id="2502" r:id="rId5"/>
    <p:sldId id="2504" r:id="rId6"/>
    <p:sldId id="430" r:id="rId7"/>
    <p:sldId id="431" r:id="rId8"/>
    <p:sldId id="428" r:id="rId9"/>
    <p:sldId id="2492" r:id="rId10"/>
    <p:sldId id="2500" r:id="rId11"/>
    <p:sldId id="2501" r:id="rId12"/>
    <p:sldId id="2507" r:id="rId13"/>
    <p:sldId id="2525" r:id="rId14"/>
    <p:sldId id="2528" r:id="rId15"/>
    <p:sldId id="2519" r:id="rId16"/>
    <p:sldId id="2520" r:id="rId17"/>
    <p:sldId id="2557" r:id="rId18"/>
    <p:sldId id="2556" r:id="rId19"/>
    <p:sldId id="2558" r:id="rId20"/>
    <p:sldId id="2559" r:id="rId21"/>
    <p:sldId id="2560" r:id="rId22"/>
    <p:sldId id="598" r:id="rId23"/>
    <p:sldId id="2541" r:id="rId24"/>
    <p:sldId id="2542" r:id="rId25"/>
    <p:sldId id="2545" r:id="rId26"/>
    <p:sldId id="2548" r:id="rId27"/>
    <p:sldId id="2555" r:id="rId28"/>
    <p:sldId id="2553" r:id="rId29"/>
  </p:sldIdLst>
  <p:sldSz cx="12192000" cy="6858000"/>
  <p:notesSz cx="6858000" cy="9144000"/>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5" autoAdjust="0"/>
    <p:restoredTop sz="78315" autoAdjust="0"/>
  </p:normalViewPr>
  <p:slideViewPr>
    <p:cSldViewPr>
      <p:cViewPr varScale="1">
        <p:scale>
          <a:sx n="122" d="100"/>
          <a:sy n="122" d="100"/>
        </p:scale>
        <p:origin x="102" y="28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9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CF82063-9F03-AD1D-49D7-6923F5253DA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a-DK"/>
          </a:p>
        </p:txBody>
      </p:sp>
      <p:sp>
        <p:nvSpPr>
          <p:cNvPr id="3" name="Pladsholder til dato 2">
            <a:extLst>
              <a:ext uri="{FF2B5EF4-FFF2-40B4-BE49-F238E27FC236}">
                <a16:creationId xmlns:a16="http://schemas.microsoft.com/office/drawing/2014/main" id="{FE31FD62-335A-751A-BE9F-5D67897954F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02B9E2B-B28A-4CB4-A4CF-4E8080B2B1C4}" type="datetimeFigureOut">
              <a:rPr lang="da-DK"/>
              <a:pPr>
                <a:defRPr/>
              </a:pPr>
              <a:t>07-06-2024</a:t>
            </a:fld>
            <a:endParaRPr lang="da-DK"/>
          </a:p>
        </p:txBody>
      </p:sp>
      <p:sp>
        <p:nvSpPr>
          <p:cNvPr id="4" name="Pladsholder til diasbillede 3">
            <a:extLst>
              <a:ext uri="{FF2B5EF4-FFF2-40B4-BE49-F238E27FC236}">
                <a16:creationId xmlns:a16="http://schemas.microsoft.com/office/drawing/2014/main" id="{726D0485-3D4E-6B74-18CC-6C9C325A565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a:extLst>
              <a:ext uri="{FF2B5EF4-FFF2-40B4-BE49-F238E27FC236}">
                <a16:creationId xmlns:a16="http://schemas.microsoft.com/office/drawing/2014/main" id="{6A3DD286-FCAE-4725-FE20-CD4E8FB6D41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a:extLst>
              <a:ext uri="{FF2B5EF4-FFF2-40B4-BE49-F238E27FC236}">
                <a16:creationId xmlns:a16="http://schemas.microsoft.com/office/drawing/2014/main" id="{1162C730-8F11-0550-04A0-691162CEC77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a-DK"/>
          </a:p>
        </p:txBody>
      </p:sp>
      <p:sp>
        <p:nvSpPr>
          <p:cNvPr id="7" name="Pladsholder til diasnummer 6">
            <a:extLst>
              <a:ext uri="{FF2B5EF4-FFF2-40B4-BE49-F238E27FC236}">
                <a16:creationId xmlns:a16="http://schemas.microsoft.com/office/drawing/2014/main" id="{E89A265D-8768-E4CD-FAFA-C826F56965C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5940FE1-AC62-40A1-BE23-3A58418B0A3E}"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dsholder til diasbillede 1">
            <a:extLst>
              <a:ext uri="{FF2B5EF4-FFF2-40B4-BE49-F238E27FC236}">
                <a16:creationId xmlns:a16="http://schemas.microsoft.com/office/drawing/2014/main" id="{77D30E4D-E02D-AF8B-3AEA-02D87197E9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Pladsholder til noter 2">
            <a:extLst>
              <a:ext uri="{FF2B5EF4-FFF2-40B4-BE49-F238E27FC236}">
                <a16:creationId xmlns:a16="http://schemas.microsoft.com/office/drawing/2014/main" id="{8DADFC7C-900C-5128-7B5C-0B81D7765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00" name="Pladsholder til diasnummer 3">
            <a:extLst>
              <a:ext uri="{FF2B5EF4-FFF2-40B4-BE49-F238E27FC236}">
                <a16:creationId xmlns:a16="http://schemas.microsoft.com/office/drawing/2014/main" id="{94DCE389-30F1-8C9E-2947-7E61562FC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11AE65-BA44-469B-BEBD-94E6DA784664}" type="slidenum">
              <a:rPr lang="da-DK" altLang="da-DK" smtClean="0">
                <a:latin typeface="Calibri" panose="020F0502020204030204" pitchFamily="34" charset="0"/>
                <a:ea typeface="MS PGothic" panose="020B0600070205080204" pitchFamily="34" charset="-128"/>
              </a:rPr>
              <a:pPr/>
              <a:t>1</a:t>
            </a:fld>
            <a:endParaRPr lang="da-DK" altLang="da-DK">
              <a:latin typeface="Calibri" panose="020F050202020403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iasbillede 1">
            <a:extLst>
              <a:ext uri="{FF2B5EF4-FFF2-40B4-BE49-F238E27FC236}">
                <a16:creationId xmlns:a16="http://schemas.microsoft.com/office/drawing/2014/main" id="{FBC65103-09ED-F089-D56F-EED0DC88C7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dsholder til noter 2">
            <a:extLst>
              <a:ext uri="{FF2B5EF4-FFF2-40B4-BE49-F238E27FC236}">
                <a16:creationId xmlns:a16="http://schemas.microsoft.com/office/drawing/2014/main" id="{6059A94F-F054-FDAC-82AE-A1593CD2D7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26628" name="Pladsholder til diasnummer 3">
            <a:extLst>
              <a:ext uri="{FF2B5EF4-FFF2-40B4-BE49-F238E27FC236}">
                <a16:creationId xmlns:a16="http://schemas.microsoft.com/office/drawing/2014/main" id="{F942C2FF-1BA3-E15B-296A-B8C49D703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992B39-5104-402A-A531-28DFDBA3BB75}" type="slidenum">
              <a:rPr lang="da-DK" altLang="da-DK" smtClean="0">
                <a:latin typeface="Calibri" panose="020F0502020204030204" pitchFamily="34" charset="0"/>
              </a:rPr>
              <a:pPr/>
              <a:t>14</a:t>
            </a:fld>
            <a:endParaRPr lang="da-DK" altLang="da-DK">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a:extLst>
              <a:ext uri="{FF2B5EF4-FFF2-40B4-BE49-F238E27FC236}">
                <a16:creationId xmlns:a16="http://schemas.microsoft.com/office/drawing/2014/main" id="{78F4F5A3-FCCB-EA16-80A5-DC3BC5F021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a:extLst>
              <a:ext uri="{FF2B5EF4-FFF2-40B4-BE49-F238E27FC236}">
                <a16:creationId xmlns:a16="http://schemas.microsoft.com/office/drawing/2014/main" id="{895A4696-C3C2-0C46-F187-460D49E442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28676" name="Pladsholder til diasnummer 3">
            <a:extLst>
              <a:ext uri="{FF2B5EF4-FFF2-40B4-BE49-F238E27FC236}">
                <a16:creationId xmlns:a16="http://schemas.microsoft.com/office/drawing/2014/main" id="{09F06D6C-3B04-8854-0A82-2355BCFF2A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F1482D-5464-4421-8F09-2927A99F57A9}" type="slidenum">
              <a:rPr lang="da-DK" altLang="da-DK" smtClean="0">
                <a:latin typeface="Calibri" panose="020F0502020204030204" pitchFamily="34" charset="0"/>
              </a:rPr>
              <a:pPr/>
              <a:t>15</a:t>
            </a:fld>
            <a:endParaRPr lang="da-DK" altLang="da-DK">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a:extLst>
              <a:ext uri="{FF2B5EF4-FFF2-40B4-BE49-F238E27FC236}">
                <a16:creationId xmlns:a16="http://schemas.microsoft.com/office/drawing/2014/main" id="{CB496469-170A-2E3B-84EB-9C402FCB28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dsholder til noter 2">
            <a:extLst>
              <a:ext uri="{FF2B5EF4-FFF2-40B4-BE49-F238E27FC236}">
                <a16:creationId xmlns:a16="http://schemas.microsoft.com/office/drawing/2014/main" id="{1C3570E0-2CA5-950C-0AF2-AD82A68292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30724" name="Pladsholder til diasnummer 3">
            <a:extLst>
              <a:ext uri="{FF2B5EF4-FFF2-40B4-BE49-F238E27FC236}">
                <a16:creationId xmlns:a16="http://schemas.microsoft.com/office/drawing/2014/main" id="{0F10DBC2-F93C-2F06-18FE-2B450527B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595B8E-A907-4BE4-B559-988AC8AFC8EE}" type="slidenum">
              <a:rPr lang="da-DK" altLang="da-DK" smtClean="0">
                <a:latin typeface="Calibri" panose="020F0502020204030204" pitchFamily="34" charset="0"/>
              </a:rPr>
              <a:pPr/>
              <a:t>16</a:t>
            </a:fld>
            <a:endParaRPr lang="da-DK" altLang="da-DK">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a:extLst>
              <a:ext uri="{FF2B5EF4-FFF2-40B4-BE49-F238E27FC236}">
                <a16:creationId xmlns:a16="http://schemas.microsoft.com/office/drawing/2014/main" id="{9360D982-57D5-AD22-DE7A-7021BEEF9A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dsholder til noter 2">
            <a:extLst>
              <a:ext uri="{FF2B5EF4-FFF2-40B4-BE49-F238E27FC236}">
                <a16:creationId xmlns:a16="http://schemas.microsoft.com/office/drawing/2014/main" id="{9F70E989-AE9D-531D-DC5A-02B83E199E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32772" name="Pladsholder til diasnummer 3">
            <a:extLst>
              <a:ext uri="{FF2B5EF4-FFF2-40B4-BE49-F238E27FC236}">
                <a16:creationId xmlns:a16="http://schemas.microsoft.com/office/drawing/2014/main" id="{4D95385C-87A8-DE3D-F9C2-E3D1EB048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8AAFE0-C9F3-4EF7-B335-4ADB6A9367DE}" type="slidenum">
              <a:rPr lang="da-DK" altLang="da-DK" smtClean="0">
                <a:latin typeface="Calibri" panose="020F0502020204030204" pitchFamily="34" charset="0"/>
              </a:rPr>
              <a:pPr/>
              <a:t>17</a:t>
            </a:fld>
            <a:endParaRPr lang="da-DK" altLang="da-DK">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a:extLst>
              <a:ext uri="{FF2B5EF4-FFF2-40B4-BE49-F238E27FC236}">
                <a16:creationId xmlns:a16="http://schemas.microsoft.com/office/drawing/2014/main" id="{B1A13A61-281C-0F8A-63CE-B0052CB56B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dsholder til noter 2">
            <a:extLst>
              <a:ext uri="{FF2B5EF4-FFF2-40B4-BE49-F238E27FC236}">
                <a16:creationId xmlns:a16="http://schemas.microsoft.com/office/drawing/2014/main" id="{E2410D24-3235-BC92-5872-1527CD9160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34820" name="Pladsholder til diasnummer 3">
            <a:extLst>
              <a:ext uri="{FF2B5EF4-FFF2-40B4-BE49-F238E27FC236}">
                <a16:creationId xmlns:a16="http://schemas.microsoft.com/office/drawing/2014/main" id="{FF259AD3-6BB0-B12E-3F5E-2E0E7B289C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C1349D-7D68-4FDB-9867-F2429E113505}" type="slidenum">
              <a:rPr lang="da-DK" altLang="da-DK" smtClean="0">
                <a:latin typeface="Calibri" panose="020F0502020204030204" pitchFamily="34" charset="0"/>
              </a:rPr>
              <a:pPr/>
              <a:t>18</a:t>
            </a:fld>
            <a:endParaRPr lang="da-DK" altLang="da-DK">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iasbillede 1">
            <a:extLst>
              <a:ext uri="{FF2B5EF4-FFF2-40B4-BE49-F238E27FC236}">
                <a16:creationId xmlns:a16="http://schemas.microsoft.com/office/drawing/2014/main" id="{6D5E1FB6-19D2-54AA-1A15-B0D50DAD2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Pladsholder til noter 2">
            <a:extLst>
              <a:ext uri="{FF2B5EF4-FFF2-40B4-BE49-F238E27FC236}">
                <a16:creationId xmlns:a16="http://schemas.microsoft.com/office/drawing/2014/main" id="{9B3E2361-360C-98B1-EF7C-10A3CE05E3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36868" name="Pladsholder til diasnummer 3">
            <a:extLst>
              <a:ext uri="{FF2B5EF4-FFF2-40B4-BE49-F238E27FC236}">
                <a16:creationId xmlns:a16="http://schemas.microsoft.com/office/drawing/2014/main" id="{26BC6E6F-2524-470F-8F58-1B0AAAA976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8990A8-FC04-4A09-AD8D-8E69639D7A0F}" type="slidenum">
              <a:rPr lang="da-DK" altLang="da-DK" smtClean="0">
                <a:latin typeface="Calibri" panose="020F0502020204030204" pitchFamily="34" charset="0"/>
              </a:rPr>
              <a:pPr/>
              <a:t>19</a:t>
            </a:fld>
            <a:endParaRPr lang="da-DK" altLang="da-DK">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a:extLst>
              <a:ext uri="{FF2B5EF4-FFF2-40B4-BE49-F238E27FC236}">
                <a16:creationId xmlns:a16="http://schemas.microsoft.com/office/drawing/2014/main" id="{DC75E913-AE5E-5B9E-3C55-1C04B01947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a:extLst>
              <a:ext uri="{FF2B5EF4-FFF2-40B4-BE49-F238E27FC236}">
                <a16:creationId xmlns:a16="http://schemas.microsoft.com/office/drawing/2014/main" id="{062F4B06-80D5-E3FA-31BE-FF07DC02A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38916" name="Pladsholder til diasnummer 3">
            <a:extLst>
              <a:ext uri="{FF2B5EF4-FFF2-40B4-BE49-F238E27FC236}">
                <a16:creationId xmlns:a16="http://schemas.microsoft.com/office/drawing/2014/main" id="{79552949-A844-777F-4080-28B4D73E19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0D854E-7D91-4F7E-8F21-FDAEFC369448}" type="slidenum">
              <a:rPr lang="da-DK" altLang="da-DK" smtClean="0">
                <a:latin typeface="Calibri" panose="020F0502020204030204" pitchFamily="34" charset="0"/>
              </a:rPr>
              <a:pPr/>
              <a:t>20</a:t>
            </a:fld>
            <a:endParaRPr lang="da-DK" altLang="da-DK">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diasbillede 1">
            <a:extLst>
              <a:ext uri="{FF2B5EF4-FFF2-40B4-BE49-F238E27FC236}">
                <a16:creationId xmlns:a16="http://schemas.microsoft.com/office/drawing/2014/main" id="{5456F86E-344D-9831-4823-42874849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dsholder til noter 2">
            <a:extLst>
              <a:ext uri="{FF2B5EF4-FFF2-40B4-BE49-F238E27FC236}">
                <a16:creationId xmlns:a16="http://schemas.microsoft.com/office/drawing/2014/main" id="{D5C873E4-549A-44E2-5E52-3971B7AC0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40964" name="Pladsholder til diasnummer 3">
            <a:extLst>
              <a:ext uri="{FF2B5EF4-FFF2-40B4-BE49-F238E27FC236}">
                <a16:creationId xmlns:a16="http://schemas.microsoft.com/office/drawing/2014/main" id="{A8B60DB0-B1F3-1853-ED16-0D0B67E69B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7ED5FA-12FE-44E6-9A3B-1281CD9C61D6}" type="slidenum">
              <a:rPr lang="da-DK" altLang="da-DK" smtClean="0">
                <a:latin typeface="Calibri" panose="020F0502020204030204" pitchFamily="34" charset="0"/>
              </a:rPr>
              <a:pPr/>
              <a:t>21</a:t>
            </a:fld>
            <a:endParaRPr lang="da-DK" altLang="da-DK">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dsholder til diasbillede 1">
            <a:extLst>
              <a:ext uri="{FF2B5EF4-FFF2-40B4-BE49-F238E27FC236}">
                <a16:creationId xmlns:a16="http://schemas.microsoft.com/office/drawing/2014/main" id="{CD1E4B97-538D-8943-2A2A-6677549B1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Pladsholder til noter 2">
            <a:extLst>
              <a:ext uri="{FF2B5EF4-FFF2-40B4-BE49-F238E27FC236}">
                <a16:creationId xmlns:a16="http://schemas.microsoft.com/office/drawing/2014/main" id="{68543E05-DE15-9C9B-0E5A-D76F481A98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44036" name="Pladsholder til diasnummer 3">
            <a:extLst>
              <a:ext uri="{FF2B5EF4-FFF2-40B4-BE49-F238E27FC236}">
                <a16:creationId xmlns:a16="http://schemas.microsoft.com/office/drawing/2014/main" id="{AC203275-3B31-F09B-E73D-2CDD3EAD16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2883F5-851A-47BD-827B-77452A7263F2}" type="slidenum">
              <a:rPr lang="da-DK" altLang="da-DK" smtClean="0">
                <a:latin typeface="Calibri" panose="020F0502020204030204" pitchFamily="34" charset="0"/>
              </a:rPr>
              <a:pPr/>
              <a:t>23</a:t>
            </a:fld>
            <a:endParaRPr lang="da-DK" altLang="da-DK">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dsholder til diasbillede 1">
            <a:extLst>
              <a:ext uri="{FF2B5EF4-FFF2-40B4-BE49-F238E27FC236}">
                <a16:creationId xmlns:a16="http://schemas.microsoft.com/office/drawing/2014/main" id="{2725AC73-7571-5148-B973-ED189FC15E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Pladsholder til noter 2">
            <a:extLst>
              <a:ext uri="{FF2B5EF4-FFF2-40B4-BE49-F238E27FC236}">
                <a16:creationId xmlns:a16="http://schemas.microsoft.com/office/drawing/2014/main" id="{E5EC0F03-A60F-EF20-759D-92378A4801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46084" name="Pladsholder til diasnummer 3">
            <a:extLst>
              <a:ext uri="{FF2B5EF4-FFF2-40B4-BE49-F238E27FC236}">
                <a16:creationId xmlns:a16="http://schemas.microsoft.com/office/drawing/2014/main" id="{ED2CFC45-D7F2-4149-D9F9-2FC9EF7A94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F67106-5B17-4775-B4A7-C50D83FA1D6B}" type="slidenum">
              <a:rPr lang="da-DK" altLang="da-DK" smtClean="0">
                <a:latin typeface="Calibri" panose="020F0502020204030204" pitchFamily="34" charset="0"/>
              </a:rPr>
              <a:pPr/>
              <a:t>24</a:t>
            </a:fld>
            <a:endParaRPr lang="da-DK" altLang="da-DK">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billede 1">
            <a:extLst>
              <a:ext uri="{FF2B5EF4-FFF2-40B4-BE49-F238E27FC236}">
                <a16:creationId xmlns:a16="http://schemas.microsoft.com/office/drawing/2014/main" id="{5FD48792-7066-661B-649B-333F4DA3B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Pladsholder til noter 2">
            <a:extLst>
              <a:ext uri="{FF2B5EF4-FFF2-40B4-BE49-F238E27FC236}">
                <a16:creationId xmlns:a16="http://schemas.microsoft.com/office/drawing/2014/main" id="{3BC99A8A-08A1-C5A1-9C57-AB4FAFCF70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8196" name="Pladsholder til diasnummer 3">
            <a:extLst>
              <a:ext uri="{FF2B5EF4-FFF2-40B4-BE49-F238E27FC236}">
                <a16:creationId xmlns:a16="http://schemas.microsoft.com/office/drawing/2014/main" id="{EC1090FD-C166-C77E-43C2-2A97E1C93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0FFB7A-3C30-4190-9EBC-D839C590CB51}" type="slidenum">
              <a:rPr lang="da-DK" altLang="da-DK" smtClean="0">
                <a:latin typeface="Calibri" panose="020F0502020204030204" pitchFamily="34" charset="0"/>
              </a:rPr>
              <a:pPr/>
              <a:t>4</a:t>
            </a:fld>
            <a:endParaRPr lang="da-DK" altLang="da-DK">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dsholder til diasbillede 1">
            <a:extLst>
              <a:ext uri="{FF2B5EF4-FFF2-40B4-BE49-F238E27FC236}">
                <a16:creationId xmlns:a16="http://schemas.microsoft.com/office/drawing/2014/main" id="{8A044A07-7FD9-05E1-E665-11EAF0A8D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ladsholder til noter 2">
            <a:extLst>
              <a:ext uri="{FF2B5EF4-FFF2-40B4-BE49-F238E27FC236}">
                <a16:creationId xmlns:a16="http://schemas.microsoft.com/office/drawing/2014/main" id="{71541F46-C853-AE81-7772-DB6CD1074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48132" name="Pladsholder til diasnummer 3">
            <a:extLst>
              <a:ext uri="{FF2B5EF4-FFF2-40B4-BE49-F238E27FC236}">
                <a16:creationId xmlns:a16="http://schemas.microsoft.com/office/drawing/2014/main" id="{083BF58B-9065-15BF-3E9C-9814FDD108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4B4341-AEB3-4A80-BC4A-99A985DE0292}" type="slidenum">
              <a:rPr lang="da-DK" altLang="da-DK" smtClean="0">
                <a:latin typeface="Calibri" panose="020F0502020204030204" pitchFamily="34" charset="0"/>
              </a:rPr>
              <a:pPr/>
              <a:t>25</a:t>
            </a:fld>
            <a:endParaRPr lang="da-DK" altLang="da-DK">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dsholder til diasbillede 1">
            <a:extLst>
              <a:ext uri="{FF2B5EF4-FFF2-40B4-BE49-F238E27FC236}">
                <a16:creationId xmlns:a16="http://schemas.microsoft.com/office/drawing/2014/main" id="{69ED6BA7-AFE9-E5D3-D8EA-E4034AD92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ladsholder til noter 2">
            <a:extLst>
              <a:ext uri="{FF2B5EF4-FFF2-40B4-BE49-F238E27FC236}">
                <a16:creationId xmlns:a16="http://schemas.microsoft.com/office/drawing/2014/main" id="{F7E2DAA5-F4BB-15A0-4D4B-9FCBE9E048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50180" name="Pladsholder til diasnummer 3">
            <a:extLst>
              <a:ext uri="{FF2B5EF4-FFF2-40B4-BE49-F238E27FC236}">
                <a16:creationId xmlns:a16="http://schemas.microsoft.com/office/drawing/2014/main" id="{C2E9ACB6-73B1-FB87-0C31-D6C85F664A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8FD89E-7EAC-4251-8842-1F19CE4B7380}" type="slidenum">
              <a:rPr lang="da-DK" altLang="da-DK" smtClean="0">
                <a:latin typeface="Calibri" panose="020F0502020204030204" pitchFamily="34" charset="0"/>
              </a:rPr>
              <a:pPr/>
              <a:t>26</a:t>
            </a:fld>
            <a:endParaRPr lang="da-DK" altLang="da-DK">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dsholder til diasbillede 1">
            <a:extLst>
              <a:ext uri="{FF2B5EF4-FFF2-40B4-BE49-F238E27FC236}">
                <a16:creationId xmlns:a16="http://schemas.microsoft.com/office/drawing/2014/main" id="{4FD58A62-6956-CA6F-5DBD-E84D7B43DF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dsholder til noter 2">
            <a:extLst>
              <a:ext uri="{FF2B5EF4-FFF2-40B4-BE49-F238E27FC236}">
                <a16:creationId xmlns:a16="http://schemas.microsoft.com/office/drawing/2014/main" id="{15681E43-7B19-DDAB-4132-0923F9EF68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52228" name="Pladsholder til diasnummer 3">
            <a:extLst>
              <a:ext uri="{FF2B5EF4-FFF2-40B4-BE49-F238E27FC236}">
                <a16:creationId xmlns:a16="http://schemas.microsoft.com/office/drawing/2014/main" id="{3EC9D2F5-D3E6-18E0-3710-D9D9D05334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7C3AE8-7A25-4EEB-A551-461133352DFD}" type="slidenum">
              <a:rPr lang="da-DK" altLang="da-DK" smtClean="0">
                <a:latin typeface="Calibri" panose="020F0502020204030204" pitchFamily="34" charset="0"/>
              </a:rPr>
              <a:pPr/>
              <a:t>27</a:t>
            </a:fld>
            <a:endParaRPr lang="da-DK" altLang="da-DK">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dsholder til diasbillede 1">
            <a:extLst>
              <a:ext uri="{FF2B5EF4-FFF2-40B4-BE49-F238E27FC236}">
                <a16:creationId xmlns:a16="http://schemas.microsoft.com/office/drawing/2014/main" id="{7083BB37-A94E-B75F-C97E-B0831AB5B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dsholder til noter 2">
            <a:extLst>
              <a:ext uri="{FF2B5EF4-FFF2-40B4-BE49-F238E27FC236}">
                <a16:creationId xmlns:a16="http://schemas.microsoft.com/office/drawing/2014/main" id="{E714EB8F-C415-D455-ED76-9EBD2A1B8E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6" name="Pladsholder til diasnummer 3">
            <a:extLst>
              <a:ext uri="{FF2B5EF4-FFF2-40B4-BE49-F238E27FC236}">
                <a16:creationId xmlns:a16="http://schemas.microsoft.com/office/drawing/2014/main" id="{8FA2C5F2-3504-433F-E00C-66CA29AD94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8999D8-0DAC-4A84-9B5E-ECDADE332D99}" type="slidenum">
              <a:rPr lang="da-DK" altLang="da-DK" smtClean="0">
                <a:latin typeface="Calibri" panose="020F0502020204030204" pitchFamily="34" charset="0"/>
                <a:ea typeface="MS PGothic" panose="020B0600070205080204" pitchFamily="34" charset="-128"/>
              </a:rPr>
              <a:pPr/>
              <a:t>28</a:t>
            </a:fld>
            <a:endParaRPr lang="da-DK" altLang="da-DK">
              <a:latin typeface="Calibri" panose="020F050202020403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diasbillede 1">
            <a:extLst>
              <a:ext uri="{FF2B5EF4-FFF2-40B4-BE49-F238E27FC236}">
                <a16:creationId xmlns:a16="http://schemas.microsoft.com/office/drawing/2014/main" id="{BE91714A-B5F3-0914-0172-3B61BE7313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Pladsholder til noter 2">
            <a:extLst>
              <a:ext uri="{FF2B5EF4-FFF2-40B4-BE49-F238E27FC236}">
                <a16:creationId xmlns:a16="http://schemas.microsoft.com/office/drawing/2014/main" id="{E57F086A-6790-09C4-FAAD-351D19CC9F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10244" name="Pladsholder til diasnummer 3">
            <a:extLst>
              <a:ext uri="{FF2B5EF4-FFF2-40B4-BE49-F238E27FC236}">
                <a16:creationId xmlns:a16="http://schemas.microsoft.com/office/drawing/2014/main" id="{7209D1DE-D074-9151-8368-908DB06198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B83839-DBB8-42C2-A37A-9A26456FA75B}" type="slidenum">
              <a:rPr lang="da-DK" altLang="da-DK" smtClean="0">
                <a:latin typeface="Calibri" panose="020F0502020204030204" pitchFamily="34" charset="0"/>
              </a:rPr>
              <a:pPr/>
              <a:t>5</a:t>
            </a:fld>
            <a:endParaRPr lang="da-DK" altLang="da-DK">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diasbillede 1">
            <a:extLst>
              <a:ext uri="{FF2B5EF4-FFF2-40B4-BE49-F238E27FC236}">
                <a16:creationId xmlns:a16="http://schemas.microsoft.com/office/drawing/2014/main" id="{52B0B75A-C4F4-92B8-B686-B5466A3344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dsholder til noter 2">
            <a:extLst>
              <a:ext uri="{FF2B5EF4-FFF2-40B4-BE49-F238E27FC236}">
                <a16:creationId xmlns:a16="http://schemas.microsoft.com/office/drawing/2014/main" id="{206739C4-707B-51AD-16AD-25B04AF251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a:t>Once non-respiratory causes of </a:t>
            </a:r>
            <a:r>
              <a:rPr lang="en-US" altLang="da-DK"/>
              <a:t>breathlessness have been excluded, PCPs should consider the possibility of ILD in all middle-aged or elderly patients who</a:t>
            </a:r>
          </a:p>
          <a:p>
            <a:pPr eaLnBrk="1" hangingPunct="1">
              <a:spcBef>
                <a:spcPct val="0"/>
              </a:spcBef>
            </a:pPr>
            <a:r>
              <a:rPr lang="en-US" altLang="da-DK"/>
              <a:t>present with unexplained chronic dyspnoea on exertion, particularly those who are more breathless than would be expected based on their lung function and other contributory factors such as obesity, or who have a cough of more than several months’ duration. The suspicion of ILD should be raised in patients with a presumptive obstructive lung disease or congestive heart failure who fail to benefit from regular therapy, and in patients with a </a:t>
            </a:r>
            <a:r>
              <a:rPr lang="da-DK" altLang="da-DK"/>
              <a:t>non-specific chest X-ray. </a:t>
            </a:r>
          </a:p>
        </p:txBody>
      </p:sp>
      <p:sp>
        <p:nvSpPr>
          <p:cNvPr id="14340" name="Pladsholder til diasnummer 3">
            <a:extLst>
              <a:ext uri="{FF2B5EF4-FFF2-40B4-BE49-F238E27FC236}">
                <a16:creationId xmlns:a16="http://schemas.microsoft.com/office/drawing/2014/main" id="{3EA01D00-F9D1-92FA-38FF-0E3BFB6954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090A32-AE12-41FB-B646-C6AA1149CE22}" type="slidenum">
              <a:rPr lang="da-DK" altLang="da-DK" smtClean="0"/>
              <a:pPr>
                <a:spcBef>
                  <a:spcPct val="0"/>
                </a:spcBef>
              </a:pPr>
              <a:t>8</a:t>
            </a:fld>
            <a:endParaRPr lang="da-DK" alt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a:extLst>
              <a:ext uri="{FF2B5EF4-FFF2-40B4-BE49-F238E27FC236}">
                <a16:creationId xmlns:a16="http://schemas.microsoft.com/office/drawing/2014/main" id="{E8BDD390-205A-6250-538A-EE14D18C10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dsholder til noter 2">
            <a:extLst>
              <a:ext uri="{FF2B5EF4-FFF2-40B4-BE49-F238E27FC236}">
                <a16:creationId xmlns:a16="http://schemas.microsoft.com/office/drawing/2014/main" id="{0B67DCD1-478A-5634-5797-A4201585E6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16388" name="Pladsholder til diasnummer 3">
            <a:extLst>
              <a:ext uri="{FF2B5EF4-FFF2-40B4-BE49-F238E27FC236}">
                <a16:creationId xmlns:a16="http://schemas.microsoft.com/office/drawing/2014/main" id="{555BBE3C-6644-B9C5-AF96-37730D8FFD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24851A-9FAD-409F-BB83-5347E3B568C7}" type="slidenum">
              <a:rPr lang="da-DK" altLang="da-DK" smtClean="0">
                <a:latin typeface="Calibri" panose="020F0502020204030204" pitchFamily="34" charset="0"/>
              </a:rPr>
              <a:pPr/>
              <a:t>9</a:t>
            </a:fld>
            <a:endParaRPr lang="da-DK" altLang="da-DK">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billede 1">
            <a:extLst>
              <a:ext uri="{FF2B5EF4-FFF2-40B4-BE49-F238E27FC236}">
                <a16:creationId xmlns:a16="http://schemas.microsoft.com/office/drawing/2014/main" id="{7F6FEA15-4401-0A0D-6168-932ECEA92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dsholder til noter 2">
            <a:extLst>
              <a:ext uri="{FF2B5EF4-FFF2-40B4-BE49-F238E27FC236}">
                <a16:creationId xmlns:a16="http://schemas.microsoft.com/office/drawing/2014/main" id="{CD1BE8EB-2783-2F68-579D-BE1430781A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18436" name="Pladsholder til diasnummer 3">
            <a:extLst>
              <a:ext uri="{FF2B5EF4-FFF2-40B4-BE49-F238E27FC236}">
                <a16:creationId xmlns:a16="http://schemas.microsoft.com/office/drawing/2014/main" id="{2EF17318-A639-09DF-944F-7A47C1222C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193286-C97B-4AF5-A48A-6EE7B60F5944}" type="slidenum">
              <a:rPr lang="da-DK" altLang="da-DK" smtClean="0">
                <a:latin typeface="Calibri" panose="020F0502020204030204" pitchFamily="34" charset="0"/>
              </a:rPr>
              <a:pPr/>
              <a:t>10</a:t>
            </a:fld>
            <a:endParaRPr lang="da-DK" altLang="da-DK">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diasbillede 1">
            <a:extLst>
              <a:ext uri="{FF2B5EF4-FFF2-40B4-BE49-F238E27FC236}">
                <a16:creationId xmlns:a16="http://schemas.microsoft.com/office/drawing/2014/main" id="{EADDDFEC-A64F-E70F-D201-3ADD8DA95A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dsholder til noter 2">
            <a:extLst>
              <a:ext uri="{FF2B5EF4-FFF2-40B4-BE49-F238E27FC236}">
                <a16:creationId xmlns:a16="http://schemas.microsoft.com/office/drawing/2014/main" id="{648DED05-1CF0-D4ED-41C3-E417C84DFD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20484" name="Pladsholder til diasnummer 3">
            <a:extLst>
              <a:ext uri="{FF2B5EF4-FFF2-40B4-BE49-F238E27FC236}">
                <a16:creationId xmlns:a16="http://schemas.microsoft.com/office/drawing/2014/main" id="{195B8E9F-BD48-6A04-6587-81B95B8513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2EE63D-79D2-4DE6-A65D-BE574112AB34}" type="slidenum">
              <a:rPr lang="da-DK" altLang="da-DK" smtClean="0">
                <a:latin typeface="Calibri" panose="020F0502020204030204" pitchFamily="34" charset="0"/>
              </a:rPr>
              <a:pPr/>
              <a:t>11</a:t>
            </a:fld>
            <a:endParaRPr lang="da-DK" altLang="da-DK">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diasbillede 1">
            <a:extLst>
              <a:ext uri="{FF2B5EF4-FFF2-40B4-BE49-F238E27FC236}">
                <a16:creationId xmlns:a16="http://schemas.microsoft.com/office/drawing/2014/main" id="{07559E7A-BD07-29A5-DF3F-C80207F6B9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Pladsholder til noter 2">
            <a:extLst>
              <a:ext uri="{FF2B5EF4-FFF2-40B4-BE49-F238E27FC236}">
                <a16:creationId xmlns:a16="http://schemas.microsoft.com/office/drawing/2014/main" id="{7F8382B3-4468-0435-0C6C-23963D693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22532" name="Pladsholder til diasnummer 3">
            <a:extLst>
              <a:ext uri="{FF2B5EF4-FFF2-40B4-BE49-F238E27FC236}">
                <a16:creationId xmlns:a16="http://schemas.microsoft.com/office/drawing/2014/main" id="{6178A6C3-07DC-4DA8-E698-755A8EB1A7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8AD773-079F-433B-9A73-2181B9330E86}" type="slidenum">
              <a:rPr lang="da-DK" altLang="da-DK" smtClean="0">
                <a:latin typeface="Calibri" panose="020F0502020204030204" pitchFamily="34" charset="0"/>
              </a:rPr>
              <a:pPr/>
              <a:t>12</a:t>
            </a:fld>
            <a:endParaRPr lang="da-DK" altLang="da-DK">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diasbillede 1">
            <a:extLst>
              <a:ext uri="{FF2B5EF4-FFF2-40B4-BE49-F238E27FC236}">
                <a16:creationId xmlns:a16="http://schemas.microsoft.com/office/drawing/2014/main" id="{F265FEE6-887A-E32A-022D-99CA8094D8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dsholder til noter 2">
            <a:extLst>
              <a:ext uri="{FF2B5EF4-FFF2-40B4-BE49-F238E27FC236}">
                <a16:creationId xmlns:a16="http://schemas.microsoft.com/office/drawing/2014/main" id="{6E4F2195-7676-4D9D-83C2-5BC67C51D1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I have no disclosures</a:t>
            </a:r>
          </a:p>
        </p:txBody>
      </p:sp>
      <p:sp>
        <p:nvSpPr>
          <p:cNvPr id="24580" name="Pladsholder til diasnummer 3">
            <a:extLst>
              <a:ext uri="{FF2B5EF4-FFF2-40B4-BE49-F238E27FC236}">
                <a16:creationId xmlns:a16="http://schemas.microsoft.com/office/drawing/2014/main" id="{55228519-5E81-EE91-2EA9-AB7D5E24B0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437BC0-3491-4DC2-8084-A32BC8ECD08F}" type="slidenum">
              <a:rPr lang="da-DK" altLang="da-DK" smtClean="0">
                <a:latin typeface="Calibri" panose="020F0502020204030204" pitchFamily="34" charset="0"/>
              </a:rPr>
              <a:pPr/>
              <a:t>13</a:t>
            </a:fld>
            <a:endParaRPr lang="da-DK" altLang="da-DK">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7"/>
            <a:ext cx="10363200" cy="1470025"/>
          </a:xfrm>
        </p:spPr>
        <p:txBody>
          <a:bodyPr/>
          <a:lstStyle/>
          <a:p>
            <a:r>
              <a:rPr lang="da-DK"/>
              <a:t>Klik for at redigere titeltypografi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6C4CD3B-41D5-78BE-90DC-BD5E700C33D2}"/>
              </a:ext>
            </a:extLst>
          </p:cNvPr>
          <p:cNvSpPr>
            <a:spLocks noGrp="1"/>
          </p:cNvSpPr>
          <p:nvPr>
            <p:ph type="dt" sz="half" idx="10"/>
          </p:nvPr>
        </p:nvSpPr>
        <p:spPr/>
        <p:txBody>
          <a:bodyPr/>
          <a:lstStyle>
            <a:lvl1pPr>
              <a:defRPr/>
            </a:lvl1pPr>
          </a:lstStyle>
          <a:p>
            <a:pPr>
              <a:defRPr/>
            </a:pPr>
            <a:fld id="{479F1790-7C89-466D-901A-6A2548938353}" type="datetimeFigureOut">
              <a:rPr lang="da-DK"/>
              <a:pPr>
                <a:defRPr/>
              </a:pPr>
              <a:t>07-06-2024</a:t>
            </a:fld>
            <a:endParaRPr lang="da-DK"/>
          </a:p>
        </p:txBody>
      </p:sp>
      <p:sp>
        <p:nvSpPr>
          <p:cNvPr id="5" name="Pladsholder til sidefod 4">
            <a:extLst>
              <a:ext uri="{FF2B5EF4-FFF2-40B4-BE49-F238E27FC236}">
                <a16:creationId xmlns:a16="http://schemas.microsoft.com/office/drawing/2014/main" id="{F6A0A7C0-513B-45B1-F325-7C70AAF0C9A1}"/>
              </a:ext>
            </a:extLst>
          </p:cNvPr>
          <p:cNvSpPr>
            <a:spLocks noGrp="1"/>
          </p:cNvSpPr>
          <p:nvPr>
            <p:ph type="ftr" sz="quarter" idx="11"/>
          </p:nvPr>
        </p:nvSpPr>
        <p:spPr/>
        <p:txBody>
          <a:bodyPr/>
          <a:lstStyle>
            <a:lvl1pPr>
              <a:defRPr/>
            </a:lvl1pPr>
          </a:lstStyle>
          <a:p>
            <a:pPr>
              <a:defRPr/>
            </a:pPr>
            <a:endParaRPr lang="da-DK"/>
          </a:p>
        </p:txBody>
      </p:sp>
      <p:sp>
        <p:nvSpPr>
          <p:cNvPr id="6" name="Pladsholder til diasnummer 5">
            <a:extLst>
              <a:ext uri="{FF2B5EF4-FFF2-40B4-BE49-F238E27FC236}">
                <a16:creationId xmlns:a16="http://schemas.microsoft.com/office/drawing/2014/main" id="{8D92BDED-2848-7CF0-9F9F-56D10D635454}"/>
              </a:ext>
            </a:extLst>
          </p:cNvPr>
          <p:cNvSpPr>
            <a:spLocks noGrp="1"/>
          </p:cNvSpPr>
          <p:nvPr>
            <p:ph type="sldNum" sz="quarter" idx="12"/>
          </p:nvPr>
        </p:nvSpPr>
        <p:spPr/>
        <p:txBody>
          <a:bodyPr/>
          <a:lstStyle>
            <a:lvl1pPr>
              <a:defRPr/>
            </a:lvl1pPr>
          </a:lstStyle>
          <a:p>
            <a:pPr>
              <a:defRPr/>
            </a:pPr>
            <a:fld id="{2FDCD5AC-D00C-4611-AB9B-A76044A7066A}" type="slidenum">
              <a:rPr lang="da-DK" altLang="da-DK"/>
              <a:pPr>
                <a:defRPr/>
              </a:pPr>
              <a:t>‹nr.›</a:t>
            </a:fld>
            <a:endParaRPr lang="da-DK" altLang="da-DK"/>
          </a:p>
        </p:txBody>
      </p:sp>
    </p:spTree>
    <p:extLst>
      <p:ext uri="{BB962C8B-B14F-4D97-AF65-F5344CB8AC3E}">
        <p14:creationId xmlns:p14="http://schemas.microsoft.com/office/powerpoint/2010/main" val="404616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2A06E4-C34A-2634-0630-DA64BC47E6F2}"/>
              </a:ext>
            </a:extLst>
          </p:cNvPr>
          <p:cNvSpPr>
            <a:spLocks noGrp="1"/>
          </p:cNvSpPr>
          <p:nvPr>
            <p:ph type="dt" sz="half" idx="10"/>
          </p:nvPr>
        </p:nvSpPr>
        <p:spPr/>
        <p:txBody>
          <a:bodyPr/>
          <a:lstStyle>
            <a:lvl1pPr>
              <a:defRPr/>
            </a:lvl1pPr>
          </a:lstStyle>
          <a:p>
            <a:pPr>
              <a:defRPr/>
            </a:pPr>
            <a:fld id="{14E4F304-BFB6-48A3-AE21-4846279E43D9}" type="datetimeFigureOut">
              <a:rPr lang="da-DK"/>
              <a:pPr>
                <a:defRPr/>
              </a:pPr>
              <a:t>07-06-2024</a:t>
            </a:fld>
            <a:endParaRPr lang="da-DK"/>
          </a:p>
        </p:txBody>
      </p:sp>
      <p:sp>
        <p:nvSpPr>
          <p:cNvPr id="5" name="Pladsholder til sidefod 4">
            <a:extLst>
              <a:ext uri="{FF2B5EF4-FFF2-40B4-BE49-F238E27FC236}">
                <a16:creationId xmlns:a16="http://schemas.microsoft.com/office/drawing/2014/main" id="{B487F126-121A-4E37-491A-268498745B3F}"/>
              </a:ext>
            </a:extLst>
          </p:cNvPr>
          <p:cNvSpPr>
            <a:spLocks noGrp="1"/>
          </p:cNvSpPr>
          <p:nvPr>
            <p:ph type="ftr" sz="quarter" idx="11"/>
          </p:nvPr>
        </p:nvSpPr>
        <p:spPr/>
        <p:txBody>
          <a:bodyPr/>
          <a:lstStyle>
            <a:lvl1pPr>
              <a:defRPr/>
            </a:lvl1pPr>
          </a:lstStyle>
          <a:p>
            <a:pPr>
              <a:defRPr/>
            </a:pPr>
            <a:endParaRPr lang="da-DK"/>
          </a:p>
        </p:txBody>
      </p:sp>
      <p:sp>
        <p:nvSpPr>
          <p:cNvPr id="6" name="Pladsholder til diasnummer 5">
            <a:extLst>
              <a:ext uri="{FF2B5EF4-FFF2-40B4-BE49-F238E27FC236}">
                <a16:creationId xmlns:a16="http://schemas.microsoft.com/office/drawing/2014/main" id="{9ABF55E5-4F19-AE83-7A61-072D62330B09}"/>
              </a:ext>
            </a:extLst>
          </p:cNvPr>
          <p:cNvSpPr>
            <a:spLocks noGrp="1"/>
          </p:cNvSpPr>
          <p:nvPr>
            <p:ph type="sldNum" sz="quarter" idx="12"/>
          </p:nvPr>
        </p:nvSpPr>
        <p:spPr/>
        <p:txBody>
          <a:bodyPr/>
          <a:lstStyle>
            <a:lvl1pPr>
              <a:defRPr/>
            </a:lvl1pPr>
          </a:lstStyle>
          <a:p>
            <a:pPr>
              <a:defRPr/>
            </a:pPr>
            <a:fld id="{360B475A-61B3-4217-BB64-D26F45CEEF23}" type="slidenum">
              <a:rPr lang="da-DK" altLang="da-DK"/>
              <a:pPr>
                <a:defRPr/>
              </a:pPr>
              <a:t>‹nr.›</a:t>
            </a:fld>
            <a:endParaRPr lang="da-DK" altLang="da-DK"/>
          </a:p>
        </p:txBody>
      </p:sp>
    </p:spTree>
    <p:extLst>
      <p:ext uri="{BB962C8B-B14F-4D97-AF65-F5344CB8AC3E}">
        <p14:creationId xmlns:p14="http://schemas.microsoft.com/office/powerpoint/2010/main" val="121504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A35D8FE-1F8F-1CED-0365-8C86A34D2EE4}"/>
              </a:ext>
            </a:extLst>
          </p:cNvPr>
          <p:cNvSpPr>
            <a:spLocks noGrp="1"/>
          </p:cNvSpPr>
          <p:nvPr>
            <p:ph type="dt" sz="half" idx="10"/>
          </p:nvPr>
        </p:nvSpPr>
        <p:spPr/>
        <p:txBody>
          <a:bodyPr/>
          <a:lstStyle>
            <a:lvl1pPr>
              <a:defRPr/>
            </a:lvl1pPr>
          </a:lstStyle>
          <a:p>
            <a:pPr>
              <a:defRPr/>
            </a:pPr>
            <a:fld id="{D57A3FC5-021D-4A6B-B8FD-797F2734D77C}" type="datetimeFigureOut">
              <a:rPr lang="da-DK"/>
              <a:pPr>
                <a:defRPr/>
              </a:pPr>
              <a:t>07-06-2024</a:t>
            </a:fld>
            <a:endParaRPr lang="da-DK"/>
          </a:p>
        </p:txBody>
      </p:sp>
      <p:sp>
        <p:nvSpPr>
          <p:cNvPr id="5" name="Pladsholder til sidefod 4">
            <a:extLst>
              <a:ext uri="{FF2B5EF4-FFF2-40B4-BE49-F238E27FC236}">
                <a16:creationId xmlns:a16="http://schemas.microsoft.com/office/drawing/2014/main" id="{65D870FC-33A9-52A2-6B03-3DDB87424E80}"/>
              </a:ext>
            </a:extLst>
          </p:cNvPr>
          <p:cNvSpPr>
            <a:spLocks noGrp="1"/>
          </p:cNvSpPr>
          <p:nvPr>
            <p:ph type="ftr" sz="quarter" idx="11"/>
          </p:nvPr>
        </p:nvSpPr>
        <p:spPr/>
        <p:txBody>
          <a:bodyPr/>
          <a:lstStyle>
            <a:lvl1pPr>
              <a:defRPr/>
            </a:lvl1pPr>
          </a:lstStyle>
          <a:p>
            <a:pPr>
              <a:defRPr/>
            </a:pPr>
            <a:endParaRPr lang="da-DK"/>
          </a:p>
        </p:txBody>
      </p:sp>
      <p:sp>
        <p:nvSpPr>
          <p:cNvPr id="6" name="Pladsholder til diasnummer 5">
            <a:extLst>
              <a:ext uri="{FF2B5EF4-FFF2-40B4-BE49-F238E27FC236}">
                <a16:creationId xmlns:a16="http://schemas.microsoft.com/office/drawing/2014/main" id="{2E37E7AA-91FB-6E8B-677F-B88A466C46A7}"/>
              </a:ext>
            </a:extLst>
          </p:cNvPr>
          <p:cNvSpPr>
            <a:spLocks noGrp="1"/>
          </p:cNvSpPr>
          <p:nvPr>
            <p:ph type="sldNum" sz="quarter" idx="12"/>
          </p:nvPr>
        </p:nvSpPr>
        <p:spPr/>
        <p:txBody>
          <a:bodyPr/>
          <a:lstStyle>
            <a:lvl1pPr>
              <a:defRPr/>
            </a:lvl1pPr>
          </a:lstStyle>
          <a:p>
            <a:pPr>
              <a:defRPr/>
            </a:pPr>
            <a:fld id="{63150C76-FB72-4329-A8F6-CF8248956128}" type="slidenum">
              <a:rPr lang="da-DK" altLang="da-DK"/>
              <a:pPr>
                <a:defRPr/>
              </a:pPr>
              <a:t>‹nr.›</a:t>
            </a:fld>
            <a:endParaRPr lang="da-DK" altLang="da-DK"/>
          </a:p>
        </p:txBody>
      </p:sp>
    </p:spTree>
    <p:extLst>
      <p:ext uri="{BB962C8B-B14F-4D97-AF65-F5344CB8AC3E}">
        <p14:creationId xmlns:p14="http://schemas.microsoft.com/office/powerpoint/2010/main" val="172749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47E0A78-A2DD-66B5-AAB7-16CE63587196}"/>
              </a:ext>
            </a:extLst>
          </p:cNvPr>
          <p:cNvSpPr>
            <a:spLocks noGrp="1"/>
          </p:cNvSpPr>
          <p:nvPr>
            <p:ph type="dt" sz="half" idx="10"/>
          </p:nvPr>
        </p:nvSpPr>
        <p:spPr/>
        <p:txBody>
          <a:bodyPr/>
          <a:lstStyle>
            <a:lvl1pPr>
              <a:defRPr/>
            </a:lvl1pPr>
          </a:lstStyle>
          <a:p>
            <a:pPr>
              <a:defRPr/>
            </a:pPr>
            <a:fld id="{43FDCEC6-400B-4464-8801-56F963347078}" type="datetimeFigureOut">
              <a:rPr lang="da-DK"/>
              <a:pPr>
                <a:defRPr/>
              </a:pPr>
              <a:t>07-06-2024</a:t>
            </a:fld>
            <a:endParaRPr lang="da-DK"/>
          </a:p>
        </p:txBody>
      </p:sp>
      <p:sp>
        <p:nvSpPr>
          <p:cNvPr id="5" name="Pladsholder til sidefod 4">
            <a:extLst>
              <a:ext uri="{FF2B5EF4-FFF2-40B4-BE49-F238E27FC236}">
                <a16:creationId xmlns:a16="http://schemas.microsoft.com/office/drawing/2014/main" id="{5BE09322-84BA-A43C-4E09-00A4081881E1}"/>
              </a:ext>
            </a:extLst>
          </p:cNvPr>
          <p:cNvSpPr>
            <a:spLocks noGrp="1"/>
          </p:cNvSpPr>
          <p:nvPr>
            <p:ph type="ftr" sz="quarter" idx="11"/>
          </p:nvPr>
        </p:nvSpPr>
        <p:spPr/>
        <p:txBody>
          <a:bodyPr/>
          <a:lstStyle>
            <a:lvl1pPr>
              <a:defRPr/>
            </a:lvl1pPr>
          </a:lstStyle>
          <a:p>
            <a:pPr>
              <a:defRPr/>
            </a:pPr>
            <a:endParaRPr lang="da-DK"/>
          </a:p>
        </p:txBody>
      </p:sp>
      <p:sp>
        <p:nvSpPr>
          <p:cNvPr id="6" name="Pladsholder til diasnummer 5">
            <a:extLst>
              <a:ext uri="{FF2B5EF4-FFF2-40B4-BE49-F238E27FC236}">
                <a16:creationId xmlns:a16="http://schemas.microsoft.com/office/drawing/2014/main" id="{885A9B37-AAA1-72D9-9758-13859575BB9B}"/>
              </a:ext>
            </a:extLst>
          </p:cNvPr>
          <p:cNvSpPr>
            <a:spLocks noGrp="1"/>
          </p:cNvSpPr>
          <p:nvPr>
            <p:ph type="sldNum" sz="quarter" idx="12"/>
          </p:nvPr>
        </p:nvSpPr>
        <p:spPr/>
        <p:txBody>
          <a:bodyPr/>
          <a:lstStyle>
            <a:lvl1pPr>
              <a:defRPr/>
            </a:lvl1pPr>
          </a:lstStyle>
          <a:p>
            <a:pPr>
              <a:defRPr/>
            </a:pPr>
            <a:fld id="{30C62C8F-CC3A-4C5F-9030-20F21BC20DB7}" type="slidenum">
              <a:rPr lang="da-DK" altLang="da-DK"/>
              <a:pPr>
                <a:defRPr/>
              </a:pPr>
              <a:t>‹nr.›</a:t>
            </a:fld>
            <a:endParaRPr lang="da-DK" altLang="da-DK"/>
          </a:p>
        </p:txBody>
      </p:sp>
    </p:spTree>
    <p:extLst>
      <p:ext uri="{BB962C8B-B14F-4D97-AF65-F5344CB8AC3E}">
        <p14:creationId xmlns:p14="http://schemas.microsoft.com/office/powerpoint/2010/main" val="353182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2"/>
            <a:ext cx="103632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a:extLst>
              <a:ext uri="{FF2B5EF4-FFF2-40B4-BE49-F238E27FC236}">
                <a16:creationId xmlns:a16="http://schemas.microsoft.com/office/drawing/2014/main" id="{FB251968-3C37-7324-F8B3-3A3726F4D21A}"/>
              </a:ext>
            </a:extLst>
          </p:cNvPr>
          <p:cNvSpPr>
            <a:spLocks noGrp="1"/>
          </p:cNvSpPr>
          <p:nvPr>
            <p:ph type="dt" sz="half" idx="10"/>
          </p:nvPr>
        </p:nvSpPr>
        <p:spPr/>
        <p:txBody>
          <a:bodyPr/>
          <a:lstStyle>
            <a:lvl1pPr>
              <a:defRPr/>
            </a:lvl1pPr>
          </a:lstStyle>
          <a:p>
            <a:pPr>
              <a:defRPr/>
            </a:pPr>
            <a:fld id="{9BC282D3-2C3C-44EB-838E-E0F786200A7E}" type="datetimeFigureOut">
              <a:rPr lang="da-DK"/>
              <a:pPr>
                <a:defRPr/>
              </a:pPr>
              <a:t>07-06-2024</a:t>
            </a:fld>
            <a:endParaRPr lang="da-DK"/>
          </a:p>
        </p:txBody>
      </p:sp>
      <p:sp>
        <p:nvSpPr>
          <p:cNvPr id="5" name="Pladsholder til sidefod 4">
            <a:extLst>
              <a:ext uri="{FF2B5EF4-FFF2-40B4-BE49-F238E27FC236}">
                <a16:creationId xmlns:a16="http://schemas.microsoft.com/office/drawing/2014/main" id="{C41181EA-E7A1-D823-C92D-FC60EEF5EACC}"/>
              </a:ext>
            </a:extLst>
          </p:cNvPr>
          <p:cNvSpPr>
            <a:spLocks noGrp="1"/>
          </p:cNvSpPr>
          <p:nvPr>
            <p:ph type="ftr" sz="quarter" idx="11"/>
          </p:nvPr>
        </p:nvSpPr>
        <p:spPr/>
        <p:txBody>
          <a:bodyPr/>
          <a:lstStyle>
            <a:lvl1pPr>
              <a:defRPr/>
            </a:lvl1pPr>
          </a:lstStyle>
          <a:p>
            <a:pPr>
              <a:defRPr/>
            </a:pPr>
            <a:endParaRPr lang="da-DK"/>
          </a:p>
        </p:txBody>
      </p:sp>
      <p:sp>
        <p:nvSpPr>
          <p:cNvPr id="6" name="Pladsholder til diasnummer 5">
            <a:extLst>
              <a:ext uri="{FF2B5EF4-FFF2-40B4-BE49-F238E27FC236}">
                <a16:creationId xmlns:a16="http://schemas.microsoft.com/office/drawing/2014/main" id="{A3E514DD-0DF8-B9B8-06F3-BBBF07048ADF}"/>
              </a:ext>
            </a:extLst>
          </p:cNvPr>
          <p:cNvSpPr>
            <a:spLocks noGrp="1"/>
          </p:cNvSpPr>
          <p:nvPr>
            <p:ph type="sldNum" sz="quarter" idx="12"/>
          </p:nvPr>
        </p:nvSpPr>
        <p:spPr/>
        <p:txBody>
          <a:bodyPr/>
          <a:lstStyle>
            <a:lvl1pPr>
              <a:defRPr/>
            </a:lvl1pPr>
          </a:lstStyle>
          <a:p>
            <a:pPr>
              <a:defRPr/>
            </a:pPr>
            <a:fld id="{F0E7E05F-B576-470A-99CE-B591252C8B4D}" type="slidenum">
              <a:rPr lang="da-DK" altLang="da-DK"/>
              <a:pPr>
                <a:defRPr/>
              </a:pPr>
              <a:t>‹nr.›</a:t>
            </a:fld>
            <a:endParaRPr lang="da-DK" altLang="da-DK"/>
          </a:p>
        </p:txBody>
      </p:sp>
    </p:spTree>
    <p:extLst>
      <p:ext uri="{BB962C8B-B14F-4D97-AF65-F5344CB8AC3E}">
        <p14:creationId xmlns:p14="http://schemas.microsoft.com/office/powerpoint/2010/main" val="13962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2CADAEB8-CD18-4C7A-3D75-00CC4D1AA3C4}"/>
              </a:ext>
            </a:extLst>
          </p:cNvPr>
          <p:cNvSpPr>
            <a:spLocks noGrp="1"/>
          </p:cNvSpPr>
          <p:nvPr>
            <p:ph type="dt" sz="half" idx="10"/>
          </p:nvPr>
        </p:nvSpPr>
        <p:spPr/>
        <p:txBody>
          <a:bodyPr/>
          <a:lstStyle>
            <a:lvl1pPr>
              <a:defRPr/>
            </a:lvl1pPr>
          </a:lstStyle>
          <a:p>
            <a:pPr>
              <a:defRPr/>
            </a:pPr>
            <a:fld id="{FDCAFFD6-0515-4DF6-BC1E-C5A1B4D672FD}" type="datetimeFigureOut">
              <a:rPr lang="da-DK"/>
              <a:pPr>
                <a:defRPr/>
              </a:pPr>
              <a:t>07-06-2024</a:t>
            </a:fld>
            <a:endParaRPr lang="da-DK"/>
          </a:p>
        </p:txBody>
      </p:sp>
      <p:sp>
        <p:nvSpPr>
          <p:cNvPr id="6" name="Pladsholder til sidefod 4">
            <a:extLst>
              <a:ext uri="{FF2B5EF4-FFF2-40B4-BE49-F238E27FC236}">
                <a16:creationId xmlns:a16="http://schemas.microsoft.com/office/drawing/2014/main" id="{2B603896-9172-019A-441B-205706961A94}"/>
              </a:ext>
            </a:extLst>
          </p:cNvPr>
          <p:cNvSpPr>
            <a:spLocks noGrp="1"/>
          </p:cNvSpPr>
          <p:nvPr>
            <p:ph type="ftr" sz="quarter" idx="11"/>
          </p:nvPr>
        </p:nvSpPr>
        <p:spPr/>
        <p:txBody>
          <a:bodyPr/>
          <a:lstStyle>
            <a:lvl1pPr>
              <a:defRPr/>
            </a:lvl1pPr>
          </a:lstStyle>
          <a:p>
            <a:pPr>
              <a:defRPr/>
            </a:pPr>
            <a:endParaRPr lang="da-DK"/>
          </a:p>
        </p:txBody>
      </p:sp>
      <p:sp>
        <p:nvSpPr>
          <p:cNvPr id="7" name="Pladsholder til diasnummer 5">
            <a:extLst>
              <a:ext uri="{FF2B5EF4-FFF2-40B4-BE49-F238E27FC236}">
                <a16:creationId xmlns:a16="http://schemas.microsoft.com/office/drawing/2014/main" id="{35758A3F-7190-F749-4721-2ECBD7528D5A}"/>
              </a:ext>
            </a:extLst>
          </p:cNvPr>
          <p:cNvSpPr>
            <a:spLocks noGrp="1"/>
          </p:cNvSpPr>
          <p:nvPr>
            <p:ph type="sldNum" sz="quarter" idx="12"/>
          </p:nvPr>
        </p:nvSpPr>
        <p:spPr/>
        <p:txBody>
          <a:bodyPr/>
          <a:lstStyle>
            <a:lvl1pPr>
              <a:defRPr/>
            </a:lvl1pPr>
          </a:lstStyle>
          <a:p>
            <a:pPr>
              <a:defRPr/>
            </a:pPr>
            <a:fld id="{FD10722B-22BD-4F2D-8F6A-42EB788523CA}" type="slidenum">
              <a:rPr lang="da-DK" altLang="da-DK"/>
              <a:pPr>
                <a:defRPr/>
              </a:pPr>
              <a:t>‹nr.›</a:t>
            </a:fld>
            <a:endParaRPr lang="da-DK" altLang="da-DK"/>
          </a:p>
        </p:txBody>
      </p:sp>
    </p:spTree>
    <p:extLst>
      <p:ext uri="{BB962C8B-B14F-4D97-AF65-F5344CB8AC3E}">
        <p14:creationId xmlns:p14="http://schemas.microsoft.com/office/powerpoint/2010/main" val="392164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DCCB0EED-575B-4E72-2834-8ABE89C97872}"/>
              </a:ext>
            </a:extLst>
          </p:cNvPr>
          <p:cNvSpPr>
            <a:spLocks noGrp="1"/>
          </p:cNvSpPr>
          <p:nvPr>
            <p:ph type="dt" sz="half" idx="10"/>
          </p:nvPr>
        </p:nvSpPr>
        <p:spPr/>
        <p:txBody>
          <a:bodyPr/>
          <a:lstStyle>
            <a:lvl1pPr>
              <a:defRPr/>
            </a:lvl1pPr>
          </a:lstStyle>
          <a:p>
            <a:pPr>
              <a:defRPr/>
            </a:pPr>
            <a:fld id="{8D4D8384-B6B0-4EC1-86F9-4FCAFFE703AE}" type="datetimeFigureOut">
              <a:rPr lang="da-DK"/>
              <a:pPr>
                <a:defRPr/>
              </a:pPr>
              <a:t>07-06-2024</a:t>
            </a:fld>
            <a:endParaRPr lang="da-DK"/>
          </a:p>
        </p:txBody>
      </p:sp>
      <p:sp>
        <p:nvSpPr>
          <p:cNvPr id="8" name="Pladsholder til sidefod 4">
            <a:extLst>
              <a:ext uri="{FF2B5EF4-FFF2-40B4-BE49-F238E27FC236}">
                <a16:creationId xmlns:a16="http://schemas.microsoft.com/office/drawing/2014/main" id="{6149B54A-1F12-DEDC-B3C1-3283A22F5B39}"/>
              </a:ext>
            </a:extLst>
          </p:cNvPr>
          <p:cNvSpPr>
            <a:spLocks noGrp="1"/>
          </p:cNvSpPr>
          <p:nvPr>
            <p:ph type="ftr" sz="quarter" idx="11"/>
          </p:nvPr>
        </p:nvSpPr>
        <p:spPr/>
        <p:txBody>
          <a:bodyPr/>
          <a:lstStyle>
            <a:lvl1pPr>
              <a:defRPr/>
            </a:lvl1pPr>
          </a:lstStyle>
          <a:p>
            <a:pPr>
              <a:defRPr/>
            </a:pPr>
            <a:endParaRPr lang="da-DK"/>
          </a:p>
        </p:txBody>
      </p:sp>
      <p:sp>
        <p:nvSpPr>
          <p:cNvPr id="9" name="Pladsholder til diasnummer 5">
            <a:extLst>
              <a:ext uri="{FF2B5EF4-FFF2-40B4-BE49-F238E27FC236}">
                <a16:creationId xmlns:a16="http://schemas.microsoft.com/office/drawing/2014/main" id="{BB7ABBBF-3397-2E86-8285-2A76293E89CB}"/>
              </a:ext>
            </a:extLst>
          </p:cNvPr>
          <p:cNvSpPr>
            <a:spLocks noGrp="1"/>
          </p:cNvSpPr>
          <p:nvPr>
            <p:ph type="sldNum" sz="quarter" idx="12"/>
          </p:nvPr>
        </p:nvSpPr>
        <p:spPr/>
        <p:txBody>
          <a:bodyPr/>
          <a:lstStyle>
            <a:lvl1pPr>
              <a:defRPr/>
            </a:lvl1pPr>
          </a:lstStyle>
          <a:p>
            <a:pPr>
              <a:defRPr/>
            </a:pPr>
            <a:fld id="{E6647F2C-7FC1-4CC0-B427-041D887FDAA5}" type="slidenum">
              <a:rPr lang="da-DK" altLang="da-DK"/>
              <a:pPr>
                <a:defRPr/>
              </a:pPr>
              <a:t>‹nr.›</a:t>
            </a:fld>
            <a:endParaRPr lang="da-DK" altLang="da-DK"/>
          </a:p>
        </p:txBody>
      </p:sp>
    </p:spTree>
    <p:extLst>
      <p:ext uri="{BB962C8B-B14F-4D97-AF65-F5344CB8AC3E}">
        <p14:creationId xmlns:p14="http://schemas.microsoft.com/office/powerpoint/2010/main" val="253546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a:extLst>
              <a:ext uri="{FF2B5EF4-FFF2-40B4-BE49-F238E27FC236}">
                <a16:creationId xmlns:a16="http://schemas.microsoft.com/office/drawing/2014/main" id="{F2E3E720-94DD-1E9E-CDC1-43E7DF4DD1DF}"/>
              </a:ext>
            </a:extLst>
          </p:cNvPr>
          <p:cNvSpPr>
            <a:spLocks noGrp="1"/>
          </p:cNvSpPr>
          <p:nvPr>
            <p:ph type="dt" sz="half" idx="10"/>
          </p:nvPr>
        </p:nvSpPr>
        <p:spPr/>
        <p:txBody>
          <a:bodyPr/>
          <a:lstStyle>
            <a:lvl1pPr>
              <a:defRPr/>
            </a:lvl1pPr>
          </a:lstStyle>
          <a:p>
            <a:pPr>
              <a:defRPr/>
            </a:pPr>
            <a:fld id="{1247C885-B2BD-48FC-A9E2-076A59513C05}" type="datetimeFigureOut">
              <a:rPr lang="da-DK"/>
              <a:pPr>
                <a:defRPr/>
              </a:pPr>
              <a:t>07-06-2024</a:t>
            </a:fld>
            <a:endParaRPr lang="da-DK"/>
          </a:p>
        </p:txBody>
      </p:sp>
      <p:sp>
        <p:nvSpPr>
          <p:cNvPr id="4" name="Pladsholder til sidefod 4">
            <a:extLst>
              <a:ext uri="{FF2B5EF4-FFF2-40B4-BE49-F238E27FC236}">
                <a16:creationId xmlns:a16="http://schemas.microsoft.com/office/drawing/2014/main" id="{47D27D95-86CF-F9FB-E75E-325BAEFEC8DA}"/>
              </a:ext>
            </a:extLst>
          </p:cNvPr>
          <p:cNvSpPr>
            <a:spLocks noGrp="1"/>
          </p:cNvSpPr>
          <p:nvPr>
            <p:ph type="ftr" sz="quarter" idx="11"/>
          </p:nvPr>
        </p:nvSpPr>
        <p:spPr/>
        <p:txBody>
          <a:bodyPr/>
          <a:lstStyle>
            <a:lvl1pPr>
              <a:defRPr/>
            </a:lvl1pPr>
          </a:lstStyle>
          <a:p>
            <a:pPr>
              <a:defRPr/>
            </a:pPr>
            <a:endParaRPr lang="da-DK"/>
          </a:p>
        </p:txBody>
      </p:sp>
      <p:sp>
        <p:nvSpPr>
          <p:cNvPr id="5" name="Pladsholder til diasnummer 5">
            <a:extLst>
              <a:ext uri="{FF2B5EF4-FFF2-40B4-BE49-F238E27FC236}">
                <a16:creationId xmlns:a16="http://schemas.microsoft.com/office/drawing/2014/main" id="{7543B8AB-347E-1D23-81F3-84DAB57B0EEE}"/>
              </a:ext>
            </a:extLst>
          </p:cNvPr>
          <p:cNvSpPr>
            <a:spLocks noGrp="1"/>
          </p:cNvSpPr>
          <p:nvPr>
            <p:ph type="sldNum" sz="quarter" idx="12"/>
          </p:nvPr>
        </p:nvSpPr>
        <p:spPr/>
        <p:txBody>
          <a:bodyPr/>
          <a:lstStyle>
            <a:lvl1pPr>
              <a:defRPr/>
            </a:lvl1pPr>
          </a:lstStyle>
          <a:p>
            <a:pPr>
              <a:defRPr/>
            </a:pPr>
            <a:fld id="{08D27E36-CE94-4EF0-8E5A-F66F78276068}" type="slidenum">
              <a:rPr lang="da-DK" altLang="da-DK"/>
              <a:pPr>
                <a:defRPr/>
              </a:pPr>
              <a:t>‹nr.›</a:t>
            </a:fld>
            <a:endParaRPr lang="da-DK" altLang="da-DK"/>
          </a:p>
        </p:txBody>
      </p:sp>
    </p:spTree>
    <p:extLst>
      <p:ext uri="{BB962C8B-B14F-4D97-AF65-F5344CB8AC3E}">
        <p14:creationId xmlns:p14="http://schemas.microsoft.com/office/powerpoint/2010/main" val="187367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a:extLst>
              <a:ext uri="{FF2B5EF4-FFF2-40B4-BE49-F238E27FC236}">
                <a16:creationId xmlns:a16="http://schemas.microsoft.com/office/drawing/2014/main" id="{21B62AFB-9474-DAFA-1739-B9E91602213F}"/>
              </a:ext>
            </a:extLst>
          </p:cNvPr>
          <p:cNvSpPr>
            <a:spLocks noGrp="1"/>
          </p:cNvSpPr>
          <p:nvPr>
            <p:ph type="dt" sz="half" idx="10"/>
          </p:nvPr>
        </p:nvSpPr>
        <p:spPr/>
        <p:txBody>
          <a:bodyPr/>
          <a:lstStyle>
            <a:lvl1pPr>
              <a:defRPr/>
            </a:lvl1pPr>
          </a:lstStyle>
          <a:p>
            <a:pPr>
              <a:defRPr/>
            </a:pPr>
            <a:fld id="{17EADEBD-3ED5-4B66-A953-38A6E9DC9B09}" type="datetimeFigureOut">
              <a:rPr lang="da-DK"/>
              <a:pPr>
                <a:defRPr/>
              </a:pPr>
              <a:t>07-06-2024</a:t>
            </a:fld>
            <a:endParaRPr lang="da-DK"/>
          </a:p>
        </p:txBody>
      </p:sp>
      <p:sp>
        <p:nvSpPr>
          <p:cNvPr id="3" name="Pladsholder til sidefod 4">
            <a:extLst>
              <a:ext uri="{FF2B5EF4-FFF2-40B4-BE49-F238E27FC236}">
                <a16:creationId xmlns:a16="http://schemas.microsoft.com/office/drawing/2014/main" id="{DB1FCCE6-2695-0662-E7A0-4C167D220F79}"/>
              </a:ext>
            </a:extLst>
          </p:cNvPr>
          <p:cNvSpPr>
            <a:spLocks noGrp="1"/>
          </p:cNvSpPr>
          <p:nvPr>
            <p:ph type="ftr" sz="quarter" idx="11"/>
          </p:nvPr>
        </p:nvSpPr>
        <p:spPr/>
        <p:txBody>
          <a:bodyPr/>
          <a:lstStyle>
            <a:lvl1pPr>
              <a:defRPr/>
            </a:lvl1pPr>
          </a:lstStyle>
          <a:p>
            <a:pPr>
              <a:defRPr/>
            </a:pPr>
            <a:endParaRPr lang="da-DK"/>
          </a:p>
        </p:txBody>
      </p:sp>
      <p:sp>
        <p:nvSpPr>
          <p:cNvPr id="4" name="Pladsholder til diasnummer 5">
            <a:extLst>
              <a:ext uri="{FF2B5EF4-FFF2-40B4-BE49-F238E27FC236}">
                <a16:creationId xmlns:a16="http://schemas.microsoft.com/office/drawing/2014/main" id="{058F6B7A-40D1-0E86-4C1F-26A43021B5A3}"/>
              </a:ext>
            </a:extLst>
          </p:cNvPr>
          <p:cNvSpPr>
            <a:spLocks noGrp="1"/>
          </p:cNvSpPr>
          <p:nvPr>
            <p:ph type="sldNum" sz="quarter" idx="12"/>
          </p:nvPr>
        </p:nvSpPr>
        <p:spPr/>
        <p:txBody>
          <a:bodyPr/>
          <a:lstStyle>
            <a:lvl1pPr>
              <a:defRPr/>
            </a:lvl1pPr>
          </a:lstStyle>
          <a:p>
            <a:pPr>
              <a:defRPr/>
            </a:pPr>
            <a:fld id="{491C013E-D72B-4176-89C8-D13AC5990F1B}" type="slidenum">
              <a:rPr lang="da-DK" altLang="da-DK"/>
              <a:pPr>
                <a:defRPr/>
              </a:pPr>
              <a:t>‹nr.›</a:t>
            </a:fld>
            <a:endParaRPr lang="da-DK" altLang="da-DK"/>
          </a:p>
        </p:txBody>
      </p:sp>
    </p:spTree>
    <p:extLst>
      <p:ext uri="{BB962C8B-B14F-4D97-AF65-F5344CB8AC3E}">
        <p14:creationId xmlns:p14="http://schemas.microsoft.com/office/powerpoint/2010/main" val="364356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1"/>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a:extLst>
              <a:ext uri="{FF2B5EF4-FFF2-40B4-BE49-F238E27FC236}">
                <a16:creationId xmlns:a16="http://schemas.microsoft.com/office/drawing/2014/main" id="{5F049276-E9C9-FC08-15AF-BF80317CECF3}"/>
              </a:ext>
            </a:extLst>
          </p:cNvPr>
          <p:cNvSpPr>
            <a:spLocks noGrp="1"/>
          </p:cNvSpPr>
          <p:nvPr>
            <p:ph type="dt" sz="half" idx="10"/>
          </p:nvPr>
        </p:nvSpPr>
        <p:spPr/>
        <p:txBody>
          <a:bodyPr/>
          <a:lstStyle>
            <a:lvl1pPr>
              <a:defRPr/>
            </a:lvl1pPr>
          </a:lstStyle>
          <a:p>
            <a:pPr>
              <a:defRPr/>
            </a:pPr>
            <a:fld id="{EABEC0FE-6866-41B5-817F-FCD6EFE8CA04}" type="datetimeFigureOut">
              <a:rPr lang="da-DK"/>
              <a:pPr>
                <a:defRPr/>
              </a:pPr>
              <a:t>07-06-2024</a:t>
            </a:fld>
            <a:endParaRPr lang="da-DK"/>
          </a:p>
        </p:txBody>
      </p:sp>
      <p:sp>
        <p:nvSpPr>
          <p:cNvPr id="6" name="Pladsholder til sidefod 4">
            <a:extLst>
              <a:ext uri="{FF2B5EF4-FFF2-40B4-BE49-F238E27FC236}">
                <a16:creationId xmlns:a16="http://schemas.microsoft.com/office/drawing/2014/main" id="{074815DF-D99F-0293-09E9-E44143AC69F0}"/>
              </a:ext>
            </a:extLst>
          </p:cNvPr>
          <p:cNvSpPr>
            <a:spLocks noGrp="1"/>
          </p:cNvSpPr>
          <p:nvPr>
            <p:ph type="ftr" sz="quarter" idx="11"/>
          </p:nvPr>
        </p:nvSpPr>
        <p:spPr/>
        <p:txBody>
          <a:bodyPr/>
          <a:lstStyle>
            <a:lvl1pPr>
              <a:defRPr/>
            </a:lvl1pPr>
          </a:lstStyle>
          <a:p>
            <a:pPr>
              <a:defRPr/>
            </a:pPr>
            <a:endParaRPr lang="da-DK"/>
          </a:p>
        </p:txBody>
      </p:sp>
      <p:sp>
        <p:nvSpPr>
          <p:cNvPr id="7" name="Pladsholder til diasnummer 5">
            <a:extLst>
              <a:ext uri="{FF2B5EF4-FFF2-40B4-BE49-F238E27FC236}">
                <a16:creationId xmlns:a16="http://schemas.microsoft.com/office/drawing/2014/main" id="{23B1304A-3A56-BBE1-908D-8E1027A75828}"/>
              </a:ext>
            </a:extLst>
          </p:cNvPr>
          <p:cNvSpPr>
            <a:spLocks noGrp="1"/>
          </p:cNvSpPr>
          <p:nvPr>
            <p:ph type="sldNum" sz="quarter" idx="12"/>
          </p:nvPr>
        </p:nvSpPr>
        <p:spPr/>
        <p:txBody>
          <a:bodyPr/>
          <a:lstStyle>
            <a:lvl1pPr>
              <a:defRPr/>
            </a:lvl1pPr>
          </a:lstStyle>
          <a:p>
            <a:pPr>
              <a:defRPr/>
            </a:pPr>
            <a:fld id="{534F25C9-FF13-4158-B900-5F885E257C04}" type="slidenum">
              <a:rPr lang="da-DK" altLang="da-DK"/>
              <a:pPr>
                <a:defRPr/>
              </a:pPr>
              <a:t>‹nr.›</a:t>
            </a:fld>
            <a:endParaRPr lang="da-DK" altLang="da-DK"/>
          </a:p>
        </p:txBody>
      </p:sp>
    </p:spTree>
    <p:extLst>
      <p:ext uri="{BB962C8B-B14F-4D97-AF65-F5344CB8AC3E}">
        <p14:creationId xmlns:p14="http://schemas.microsoft.com/office/powerpoint/2010/main" val="287823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2"/>
            <a:ext cx="7315200" cy="566739"/>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2389717" y="536734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a:extLst>
              <a:ext uri="{FF2B5EF4-FFF2-40B4-BE49-F238E27FC236}">
                <a16:creationId xmlns:a16="http://schemas.microsoft.com/office/drawing/2014/main" id="{BC6A3D62-4614-D4C7-5A9C-C17078AE7617}"/>
              </a:ext>
            </a:extLst>
          </p:cNvPr>
          <p:cNvSpPr>
            <a:spLocks noGrp="1"/>
          </p:cNvSpPr>
          <p:nvPr>
            <p:ph type="dt" sz="half" idx="10"/>
          </p:nvPr>
        </p:nvSpPr>
        <p:spPr/>
        <p:txBody>
          <a:bodyPr/>
          <a:lstStyle>
            <a:lvl1pPr>
              <a:defRPr/>
            </a:lvl1pPr>
          </a:lstStyle>
          <a:p>
            <a:pPr>
              <a:defRPr/>
            </a:pPr>
            <a:fld id="{DE6D92D3-CBC1-4748-88E8-64DEFCF9C358}" type="datetimeFigureOut">
              <a:rPr lang="da-DK"/>
              <a:pPr>
                <a:defRPr/>
              </a:pPr>
              <a:t>07-06-2024</a:t>
            </a:fld>
            <a:endParaRPr lang="da-DK"/>
          </a:p>
        </p:txBody>
      </p:sp>
      <p:sp>
        <p:nvSpPr>
          <p:cNvPr id="6" name="Pladsholder til sidefod 4">
            <a:extLst>
              <a:ext uri="{FF2B5EF4-FFF2-40B4-BE49-F238E27FC236}">
                <a16:creationId xmlns:a16="http://schemas.microsoft.com/office/drawing/2014/main" id="{8C9539C5-832C-AE5E-DF09-BC3A7E3AD758}"/>
              </a:ext>
            </a:extLst>
          </p:cNvPr>
          <p:cNvSpPr>
            <a:spLocks noGrp="1"/>
          </p:cNvSpPr>
          <p:nvPr>
            <p:ph type="ftr" sz="quarter" idx="11"/>
          </p:nvPr>
        </p:nvSpPr>
        <p:spPr/>
        <p:txBody>
          <a:bodyPr/>
          <a:lstStyle>
            <a:lvl1pPr>
              <a:defRPr/>
            </a:lvl1pPr>
          </a:lstStyle>
          <a:p>
            <a:pPr>
              <a:defRPr/>
            </a:pPr>
            <a:endParaRPr lang="da-DK"/>
          </a:p>
        </p:txBody>
      </p:sp>
      <p:sp>
        <p:nvSpPr>
          <p:cNvPr id="7" name="Pladsholder til diasnummer 5">
            <a:extLst>
              <a:ext uri="{FF2B5EF4-FFF2-40B4-BE49-F238E27FC236}">
                <a16:creationId xmlns:a16="http://schemas.microsoft.com/office/drawing/2014/main" id="{068762F8-BB64-96B3-38E4-87189E183B03}"/>
              </a:ext>
            </a:extLst>
          </p:cNvPr>
          <p:cNvSpPr>
            <a:spLocks noGrp="1"/>
          </p:cNvSpPr>
          <p:nvPr>
            <p:ph type="sldNum" sz="quarter" idx="12"/>
          </p:nvPr>
        </p:nvSpPr>
        <p:spPr/>
        <p:txBody>
          <a:bodyPr/>
          <a:lstStyle>
            <a:lvl1pPr>
              <a:defRPr/>
            </a:lvl1pPr>
          </a:lstStyle>
          <a:p>
            <a:pPr>
              <a:defRPr/>
            </a:pPr>
            <a:fld id="{7CDD49C9-529D-4CFD-A1D8-57FCB2AC8D53}" type="slidenum">
              <a:rPr lang="da-DK" altLang="da-DK"/>
              <a:pPr>
                <a:defRPr/>
              </a:pPr>
              <a:t>‹nr.›</a:t>
            </a:fld>
            <a:endParaRPr lang="da-DK" altLang="da-DK"/>
          </a:p>
        </p:txBody>
      </p:sp>
    </p:spTree>
    <p:extLst>
      <p:ext uri="{BB962C8B-B14F-4D97-AF65-F5344CB8AC3E}">
        <p14:creationId xmlns:p14="http://schemas.microsoft.com/office/powerpoint/2010/main" val="238270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a:extLst>
              <a:ext uri="{FF2B5EF4-FFF2-40B4-BE49-F238E27FC236}">
                <a16:creationId xmlns:a16="http://schemas.microsoft.com/office/drawing/2014/main" id="{1659E120-46C6-C593-6DF8-59FE5E5102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Pladsholder til tekst 2">
            <a:extLst>
              <a:ext uri="{FF2B5EF4-FFF2-40B4-BE49-F238E27FC236}">
                <a16:creationId xmlns:a16="http://schemas.microsoft.com/office/drawing/2014/main" id="{D0DABC59-091A-28EA-A3B5-A60668AA71E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typografi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a:extLst>
              <a:ext uri="{FF2B5EF4-FFF2-40B4-BE49-F238E27FC236}">
                <a16:creationId xmlns:a16="http://schemas.microsoft.com/office/drawing/2014/main" id="{984FC8FF-463F-58F9-0A05-81826FAD377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FC60B9-A289-49E1-AC9A-12EF633DBE8D}" type="datetimeFigureOut">
              <a:rPr lang="da-DK"/>
              <a:pPr>
                <a:defRPr/>
              </a:pPr>
              <a:t>07-06-2024</a:t>
            </a:fld>
            <a:endParaRPr lang="da-DK"/>
          </a:p>
        </p:txBody>
      </p:sp>
      <p:sp>
        <p:nvSpPr>
          <p:cNvPr id="5" name="Pladsholder til sidefod 4">
            <a:extLst>
              <a:ext uri="{FF2B5EF4-FFF2-40B4-BE49-F238E27FC236}">
                <a16:creationId xmlns:a16="http://schemas.microsoft.com/office/drawing/2014/main" id="{0693F21E-DCD2-4D39-FA93-DC6B0165E44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a-DK"/>
          </a:p>
        </p:txBody>
      </p:sp>
      <p:sp>
        <p:nvSpPr>
          <p:cNvPr id="6" name="Pladsholder til diasnummer 5">
            <a:extLst>
              <a:ext uri="{FF2B5EF4-FFF2-40B4-BE49-F238E27FC236}">
                <a16:creationId xmlns:a16="http://schemas.microsoft.com/office/drawing/2014/main" id="{8C88EF40-42FE-6283-564B-8452FA758DD3}"/>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5CAC01E-D672-4C44-9AF5-5C306F93DF9C}"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www.google.dk/url?sa=i&amp;rct=j&amp;q=&amp;esrc=s&amp;source=images&amp;cd=&amp;ved=0ahUKEwiw3tOhpMfWAhVHbFAKHWw9DOAQjRwIBw&amp;url=http%3A%2F%2Fwww.horsesandlipstick.com%2Finsektdaekken%2F&amp;psig=AFQjCNH4YOJE3fRs7XGkTkSZu8B_WHZ75g&amp;ust=1506667283149603" TargetMode="External"/><Relationship Id="rId5" Type="http://schemas.openxmlformats.org/officeDocument/2006/relationships/image" Target="../media/image9.jpeg"/><Relationship Id="rId4" Type="http://schemas.openxmlformats.org/officeDocument/2006/relationships/hyperlink" Target="https://www.google.dk/url?sa=i&amp;rct=j&amp;q=&amp;esrc=s&amp;source=images&amp;cd=&amp;cad=rja&amp;uact=8&amp;ved=0ahUKEwjUiPvSo8fWAhXQa1AKHSrbCK0QjRwIBw&amp;url=https%3A%2F%2Fwww.hyggeonkel.dk%2Fprodukt%2Fjig-8829&amp;psig=AFQjCNEuTvWi79Ogj1Xte5UTLz6vYGU6dg&amp;ust=150666738988954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48.jpeg"/><Relationship Id="rId12" Type="http://schemas.openxmlformats.org/officeDocument/2006/relationships/hyperlink" Target="https://www.google.dk/url?sa=i&amp;rct=j&amp;q=&amp;esrc=s&amp;source=images&amp;cd=&amp;cad=rja&amp;uact=8&amp;ved=0ahUKEwjE9q2_-d_KAhUECywKHbf0CfwQjRwIBw&amp;url=https%3A%2F%2Fen.wikipedia.org%2Fwiki%2FDermatomyositis&amp;bvm=bv.113370389,d.bGQ&amp;psig=AFQjCNGxojDe2qZX2EeNKJh3NHMErmP6KQ&amp;ust=1454738526168925" TargetMode="External"/><Relationship Id="rId2" Type="http://schemas.openxmlformats.org/officeDocument/2006/relationships/hyperlink" Target="https://www.google.dk/url?sa=i&amp;rct=j&amp;q=&amp;esrc=s&amp;source=images&amp;cd=&amp;cad=rja&amp;uact=8&amp;ved=0ahUKEwjzgpPC99_KAhVCiSwKHcWyBRIQjRwIBw&amp;url=http%3A%2F%2Fwww.the-rheumatologist.org%2Farticle%2Fcapillaroscopy-a-safe-and-direct-method-for-ssc-diagnosis%2F&amp;psig=AFQjCNHjqEn3lxEQ7bTInWmmuPgh5uh3cA&amp;ust=1454738000355138" TargetMode="External"/><Relationship Id="rId1" Type="http://schemas.openxmlformats.org/officeDocument/2006/relationships/slideLayout" Target="../slideLayouts/slideLayout2.xml"/><Relationship Id="rId6" Type="http://schemas.openxmlformats.org/officeDocument/2006/relationships/hyperlink" Target="https://www.google.dk/url?sa=i&amp;rct=j&amp;q=&amp;esrc=s&amp;source=images&amp;cd=&amp;cad=rja&amp;uact=8&amp;ved=0ahUKEwijz7Wi-t_KAhVHWywKHeRYAtcQjRwIBw&amp;url=http%3A%2F%2Fhealingbright.com%2Frheumatoid-arthritis-and-inflammatory-diseases%2F&amp;bvm=bv.113370389,d.bGQ&amp;psig=AFQjCNGahdcHxYkh5gidJ1GMn9Vk_d_gfA&amp;ust=1454738725897735" TargetMode="External"/><Relationship Id="rId11" Type="http://schemas.openxmlformats.org/officeDocument/2006/relationships/image" Target="../media/image50.jpeg"/><Relationship Id="rId5" Type="http://schemas.openxmlformats.org/officeDocument/2006/relationships/image" Target="../media/image47.jpeg"/><Relationship Id="rId15" Type="http://schemas.openxmlformats.org/officeDocument/2006/relationships/image" Target="../media/image52.jpeg"/><Relationship Id="rId10" Type="http://schemas.openxmlformats.org/officeDocument/2006/relationships/image" Target="../media/image49.jpeg"/><Relationship Id="rId4" Type="http://schemas.openxmlformats.org/officeDocument/2006/relationships/hyperlink" Target="https://www.google.dk/url?sa=i&amp;rct=j&amp;q=&amp;esrc=s&amp;source=images&amp;cd=&amp;cad=rja&amp;uact=8&amp;ved=0ahUKEwjo28j0-N_KAhXCCywKHYIDA_IQjRwIBw&amp;url=http%3A%2F%2Fwww.stichtingsclerodermienederland.nl%2Fsclerodermie%2F&amp;bvm=bv.113370389,d.bGQ&amp;psig=AFQjCNHY_K7VI_7nEU3MoZ0P8Lmy0_vvcQ&amp;ust=1454738319768018" TargetMode="External"/><Relationship Id="rId9" Type="http://schemas.openxmlformats.org/officeDocument/2006/relationships/image" Target="../media/image6.png"/><Relationship Id="rId14" Type="http://schemas.openxmlformats.org/officeDocument/2006/relationships/hyperlink" Target="https://www.google.dk/url?sa=i&amp;rct=j&amp;q=&amp;esrc=s&amp;source=images&amp;cd=&amp;cad=rja&amp;uact=8&amp;ved=0ahUKEwiz9f3g99_KAhUGVywKHbZXAb4QjRwIBw&amp;url=http%3A%2F%2Fwww.medpagetoday.com%2FRheumatology%2FGeneralRheumatology%2F51740&amp;bvm=bv.113370389,d.bGQ&amp;psig=AFQjCNEj8cArDOW0EXn3W-3Ee_7mWLrnAA&amp;ust=145473806076034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ogle.dk/url?sa=i&amp;rct=j&amp;q=&amp;esrc=s&amp;source=images&amp;cd=&amp;cad=rja&amp;uact=8&amp;ved=2ahUKEwj88Mrcq9HhAhXnyKYKHW4iCKwQjRx6BAgBEAU&amp;url=https%3A%2F%2Fcode.likeagirl.io%2Fto-be-or-not-to-be-a-tech-startup-that-is-not-the-question-d2916690bb01&amp;psig=AOvVaw0_2L9HZRRCfKmvfNWzrGFC&amp;ust=1555391640024139" TargetMode="External"/><Relationship Id="rId5" Type="http://schemas.openxmlformats.org/officeDocument/2006/relationships/image" Target="../media/image5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6.png"/><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oogle.dk/url?sa=i&amp;rct=j&amp;q=&amp;esrc=s&amp;source=images&amp;cd=&amp;cad=rja&amp;uact=8&amp;ved=0ahUKEwjghPL3vrTWAhWGCJoKHcrJAnUQjRwIBw&amp;url=http%3A%2F%2Fibsendesign.dk%2FAbe-3-stk-siddenden-sammen-10cm-ikke-hore-ikke-tale-ikke-se&amp;psig=AFQjCNGSkuUD7Pwlus1cW-U00pNXpcr0Sw&amp;ust=1506020982498178" TargetMode="External"/><Relationship Id="rId5" Type="http://schemas.openxmlformats.org/officeDocument/2006/relationships/image" Target="../media/image6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google.dk/url?sa=i&amp;rct=j&amp;q=&amp;esrc=s&amp;source=images&amp;cd=&amp;cad=rja&amp;uact=8&amp;ved=0ahUKEwjl8LaT67jKAhWB3SwKHbWNBscQjRwIBw&amp;url=http%3A%2F%2Flivsstil.tv2.dk%2Fmad%2F2013-10-10-claus-holm-s%25C3%25A5dan-tilbereder-du-gr%25C3%25B8ntsager-sundest&amp;psig=AFQjCNEEm2Mx9jeyAzXK35gBNKvNiGEWIA&amp;ust=1453394523102100"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lede 7">
            <a:extLst>
              <a:ext uri="{FF2B5EF4-FFF2-40B4-BE49-F238E27FC236}">
                <a16:creationId xmlns:a16="http://schemas.microsoft.com/office/drawing/2014/main" id="{EB9A9AE0-24B3-E28A-A504-A278F3B1E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2179638"/>
            <a:ext cx="50895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illede 6">
            <a:extLst>
              <a:ext uri="{FF2B5EF4-FFF2-40B4-BE49-F238E27FC236}">
                <a16:creationId xmlns:a16="http://schemas.microsoft.com/office/drawing/2014/main" id="{AB939359-029F-716C-0FC5-608CC6C60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2184400"/>
            <a:ext cx="508793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a:extLst>
              <a:ext uri="{FF2B5EF4-FFF2-40B4-BE49-F238E27FC236}">
                <a16:creationId xmlns:a16="http://schemas.microsoft.com/office/drawing/2014/main" id="{165AD2A1-91B7-63F9-742D-13CD3EF9499A}"/>
              </a:ext>
            </a:extLst>
          </p:cNvPr>
          <p:cNvSpPr>
            <a:spLocks noGrp="1" noChangeArrowheads="1"/>
          </p:cNvSpPr>
          <p:nvPr>
            <p:ph type="title" idx="4294967295"/>
          </p:nvPr>
        </p:nvSpPr>
        <p:spPr>
          <a:xfrm>
            <a:off x="457200" y="381000"/>
            <a:ext cx="11277600" cy="1600200"/>
          </a:xfrm>
          <a:solidFill>
            <a:srgbClr val="003366"/>
          </a:solidFill>
        </p:spPr>
        <p:txBody>
          <a:bodyPr rtlCol="0">
            <a:normAutofit/>
          </a:bodyPr>
          <a:lstStyle/>
          <a:p>
            <a:pPr>
              <a:defRPr/>
            </a:pPr>
            <a:r>
              <a:rPr lang="da-DK" sz="3200" b="1" dirty="0">
                <a:solidFill>
                  <a:schemeClr val="bg1"/>
                </a:solidFill>
                <a:latin typeface="+mn-lt"/>
              </a:rPr>
              <a:t>LUNGEFIBROSE – HVORDAN FINDER MAN ZEBRAEN?</a:t>
            </a:r>
            <a:br>
              <a:rPr lang="da-DK" sz="3200" b="1" dirty="0">
                <a:solidFill>
                  <a:schemeClr val="bg1"/>
                </a:solidFill>
                <a:latin typeface="+mn-lt"/>
              </a:rPr>
            </a:br>
            <a:r>
              <a:rPr lang="da-DK" sz="1600" b="1" dirty="0">
                <a:solidFill>
                  <a:schemeClr val="bg1"/>
                </a:solidFill>
                <a:latin typeface="+mn-lt"/>
              </a:rPr>
              <a:t>INTERSTITIEL LUNGESYGDOM</a:t>
            </a:r>
            <a:endParaRPr lang="da-DK" altLang="da-DK" sz="2400" b="1" dirty="0">
              <a:solidFill>
                <a:schemeClr val="bg1"/>
              </a:solidFill>
              <a:latin typeface="+mn-lt"/>
            </a:endParaRPr>
          </a:p>
        </p:txBody>
      </p:sp>
      <p:sp>
        <p:nvSpPr>
          <p:cNvPr id="3077" name="Text Box 11">
            <a:extLst>
              <a:ext uri="{FF2B5EF4-FFF2-40B4-BE49-F238E27FC236}">
                <a16:creationId xmlns:a16="http://schemas.microsoft.com/office/drawing/2014/main" id="{EBD486AF-8132-A9AD-9851-14B58C43B2DD}"/>
              </a:ext>
            </a:extLst>
          </p:cNvPr>
          <p:cNvSpPr txBox="1">
            <a:spLocks noChangeArrowheads="1"/>
          </p:cNvSpPr>
          <p:nvPr/>
        </p:nvSpPr>
        <p:spPr bwMode="auto">
          <a:xfrm>
            <a:off x="792163" y="2651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altLang="da-DK"/>
          </a:p>
        </p:txBody>
      </p:sp>
      <p:sp>
        <p:nvSpPr>
          <p:cNvPr id="3078" name="Text Box 13">
            <a:extLst>
              <a:ext uri="{FF2B5EF4-FFF2-40B4-BE49-F238E27FC236}">
                <a16:creationId xmlns:a16="http://schemas.microsoft.com/office/drawing/2014/main" id="{E5E91125-A4C9-8C57-3344-A4F831096EA4}"/>
              </a:ext>
            </a:extLst>
          </p:cNvPr>
          <p:cNvSpPr txBox="1">
            <a:spLocks noChangeArrowheads="1"/>
          </p:cNvSpPr>
          <p:nvPr/>
        </p:nvSpPr>
        <p:spPr bwMode="auto">
          <a:xfrm>
            <a:off x="10444163" y="60563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altLang="da-DK"/>
          </a:p>
        </p:txBody>
      </p:sp>
      <p:sp>
        <p:nvSpPr>
          <p:cNvPr id="3081" name="Text Box 10">
            <a:extLst>
              <a:ext uri="{FF2B5EF4-FFF2-40B4-BE49-F238E27FC236}">
                <a16:creationId xmlns:a16="http://schemas.microsoft.com/office/drawing/2014/main" id="{ACFE8AF7-FF81-4281-7FC9-89FCEC5CB2CC}"/>
              </a:ext>
            </a:extLst>
          </p:cNvPr>
          <p:cNvSpPr txBox="1">
            <a:spLocks noChangeArrowheads="1"/>
          </p:cNvSpPr>
          <p:nvPr/>
        </p:nvSpPr>
        <p:spPr bwMode="auto">
          <a:xfrm>
            <a:off x="4165600" y="2179638"/>
            <a:ext cx="3657600" cy="3679825"/>
          </a:xfrm>
          <a:prstGeom prst="rect">
            <a:avLst/>
          </a:prstGeom>
          <a:solidFill>
            <a:srgbClr val="003366"/>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endParaRPr lang="en-US" altLang="da-DK" sz="933" b="1" dirty="0">
              <a:solidFill>
                <a:schemeClr val="bg1"/>
              </a:solidFill>
            </a:endParaRPr>
          </a:p>
          <a:p>
            <a:pPr algn="ctr" eaLnBrk="1" hangingPunct="1">
              <a:spcBef>
                <a:spcPct val="50000"/>
              </a:spcBef>
              <a:buFont typeface="Arial" panose="020B0604020202020204" pitchFamily="34" charset="0"/>
              <a:buNone/>
              <a:defRPr/>
            </a:pPr>
            <a:r>
              <a:rPr lang="en-US" altLang="da-DK" sz="2667" b="1" dirty="0">
                <a:solidFill>
                  <a:schemeClr val="bg1"/>
                </a:solidFill>
              </a:rPr>
              <a:t>Elisabeth Bendstrup</a:t>
            </a:r>
          </a:p>
          <a:p>
            <a:pPr algn="ctr" eaLnBrk="1" hangingPunct="1">
              <a:spcBef>
                <a:spcPct val="50000"/>
              </a:spcBef>
              <a:buFont typeface="Arial" panose="020B0604020202020204" pitchFamily="34" charset="0"/>
              <a:buNone/>
              <a:defRPr/>
            </a:pPr>
            <a:r>
              <a:rPr lang="en-US" altLang="da-DK" sz="2133" b="1" dirty="0">
                <a:solidFill>
                  <a:schemeClr val="bg1"/>
                </a:solidFill>
              </a:rPr>
              <a:t>Center for </a:t>
            </a:r>
          </a:p>
          <a:p>
            <a:pPr algn="ctr" eaLnBrk="1" hangingPunct="1">
              <a:spcBef>
                <a:spcPct val="50000"/>
              </a:spcBef>
              <a:buFont typeface="Arial" panose="020B0604020202020204" pitchFamily="34" charset="0"/>
              <a:buNone/>
              <a:defRPr/>
            </a:pPr>
            <a:r>
              <a:rPr lang="en-US" altLang="da-DK" sz="2133" b="1" dirty="0" err="1">
                <a:solidFill>
                  <a:schemeClr val="bg1"/>
                </a:solidFill>
              </a:rPr>
              <a:t>Sjældne</a:t>
            </a:r>
            <a:r>
              <a:rPr lang="en-US" altLang="da-DK" sz="2133" b="1" dirty="0">
                <a:solidFill>
                  <a:schemeClr val="bg1"/>
                </a:solidFill>
              </a:rPr>
              <a:t> </a:t>
            </a:r>
            <a:r>
              <a:rPr lang="en-US" altLang="da-DK" sz="2133" b="1" dirty="0" err="1">
                <a:solidFill>
                  <a:schemeClr val="bg1"/>
                </a:solidFill>
              </a:rPr>
              <a:t>Lungesygdomme</a:t>
            </a:r>
            <a:endParaRPr lang="en-US" altLang="da-DK" sz="2133" b="1" dirty="0">
              <a:solidFill>
                <a:schemeClr val="bg1"/>
              </a:solidFill>
            </a:endParaRPr>
          </a:p>
          <a:p>
            <a:pPr algn="ctr" eaLnBrk="1" hangingPunct="1">
              <a:spcBef>
                <a:spcPct val="50000"/>
              </a:spcBef>
              <a:buFont typeface="Arial" panose="020B0604020202020204" pitchFamily="34" charset="0"/>
              <a:buNone/>
              <a:defRPr/>
            </a:pPr>
            <a:endParaRPr lang="en-US" altLang="da-DK" sz="133" b="1" dirty="0">
              <a:solidFill>
                <a:schemeClr val="bg1"/>
              </a:solidFill>
            </a:endParaRPr>
          </a:p>
          <a:p>
            <a:pPr algn="ctr" eaLnBrk="1" hangingPunct="1">
              <a:spcBef>
                <a:spcPct val="50000"/>
              </a:spcBef>
              <a:buFont typeface="Arial" panose="020B0604020202020204" pitchFamily="34" charset="0"/>
              <a:buNone/>
              <a:defRPr/>
            </a:pPr>
            <a:r>
              <a:rPr lang="en-US" altLang="da-DK" sz="2133" b="1" dirty="0">
                <a:solidFill>
                  <a:schemeClr val="bg1"/>
                </a:solidFill>
              </a:rPr>
              <a:t>Aarhus  </a:t>
            </a:r>
            <a:r>
              <a:rPr lang="en-US" altLang="da-DK" sz="2133" b="1" dirty="0" err="1">
                <a:solidFill>
                  <a:schemeClr val="bg1"/>
                </a:solidFill>
              </a:rPr>
              <a:t>UniversitetsHospital</a:t>
            </a:r>
            <a:endParaRPr lang="en-US" altLang="da-DK" sz="2133" b="1" dirty="0">
              <a:solidFill>
                <a:schemeClr val="bg1"/>
              </a:solidFill>
            </a:endParaRPr>
          </a:p>
          <a:p>
            <a:pPr algn="ctr" eaLnBrk="1" hangingPunct="1">
              <a:spcBef>
                <a:spcPct val="50000"/>
              </a:spcBef>
              <a:buFont typeface="Arial" panose="020B0604020202020204" pitchFamily="34" charset="0"/>
              <a:buNone/>
              <a:defRPr/>
            </a:pPr>
            <a:r>
              <a:rPr lang="da-DK" altLang="da-DK" sz="2133" b="1" dirty="0">
                <a:solidFill>
                  <a:schemeClr val="bg1"/>
                </a:solidFill>
              </a:rPr>
              <a:t>Danmark</a:t>
            </a:r>
          </a:p>
          <a:p>
            <a:pPr algn="ctr" eaLnBrk="1" hangingPunct="1">
              <a:spcBef>
                <a:spcPct val="50000"/>
              </a:spcBef>
              <a:buFont typeface="Arial" panose="020B0604020202020204" pitchFamily="34" charset="0"/>
              <a:buNone/>
              <a:defRPr/>
            </a:pPr>
            <a:endParaRPr lang="da-DK" altLang="da-DK" b="1" dirty="0">
              <a:solidFill>
                <a:schemeClr val="bg1"/>
              </a:solidFill>
            </a:endParaRPr>
          </a:p>
          <a:p>
            <a:pPr eaLnBrk="1" hangingPunct="1">
              <a:spcBef>
                <a:spcPct val="50000"/>
              </a:spcBef>
              <a:buFont typeface="Arial" panose="020B0604020202020204" pitchFamily="34" charset="0"/>
              <a:buNone/>
              <a:defRPr/>
            </a:pPr>
            <a:endParaRPr lang="da-DK" altLang="da-DK" b="1" dirty="0">
              <a:solidFill>
                <a:schemeClr val="bg1"/>
              </a:solidFill>
            </a:endParaRPr>
          </a:p>
          <a:p>
            <a:pPr eaLnBrk="1" hangingPunct="1">
              <a:spcBef>
                <a:spcPct val="50000"/>
              </a:spcBef>
              <a:buFont typeface="Arial" panose="020B0604020202020204" pitchFamily="34" charset="0"/>
              <a:buNone/>
              <a:defRPr/>
            </a:pPr>
            <a:endParaRPr lang="da-DK" altLang="da-DK" sz="3556" dirty="0">
              <a:solidFill>
                <a:schemeClr val="bg1"/>
              </a:solidFill>
            </a:endParaRPr>
          </a:p>
        </p:txBody>
      </p:sp>
      <p:sp>
        <p:nvSpPr>
          <p:cNvPr id="33" name="Rektangel 32">
            <a:extLst>
              <a:ext uri="{FF2B5EF4-FFF2-40B4-BE49-F238E27FC236}">
                <a16:creationId xmlns:a16="http://schemas.microsoft.com/office/drawing/2014/main" id="{1184D1E7-4D51-44D9-A082-07CF9BF133CF}"/>
              </a:ext>
            </a:extLst>
          </p:cNvPr>
          <p:cNvSpPr/>
          <p:nvPr/>
        </p:nvSpPr>
        <p:spPr>
          <a:xfrm>
            <a:off x="4165600" y="5060950"/>
            <a:ext cx="3657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400"/>
          </a:p>
        </p:txBody>
      </p:sp>
      <p:pic>
        <p:nvPicPr>
          <p:cNvPr id="3" name="Picture 2">
            <a:extLst>
              <a:ext uri="{FF2B5EF4-FFF2-40B4-BE49-F238E27FC236}">
                <a16:creationId xmlns:a16="http://schemas.microsoft.com/office/drawing/2014/main" id="{B3FFB40F-CF2E-2AA3-00AB-63A480F40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680" t="5222" r="2454" b="5222"/>
          <a:stretch>
            <a:fillRect/>
          </a:stretch>
        </p:blipFill>
        <p:spPr bwMode="auto">
          <a:xfrm>
            <a:off x="4464050" y="5126038"/>
            <a:ext cx="22034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Billede 1">
            <a:extLst>
              <a:ext uri="{FF2B5EF4-FFF2-40B4-BE49-F238E27FC236}">
                <a16:creationId xmlns:a16="http://schemas.microsoft.com/office/drawing/2014/main" id="{3C33A304-3DF3-7520-270B-829BC0E137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0613" y="5422900"/>
            <a:ext cx="15843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 descr="Institutlogo og -segl">
            <a:extLst>
              <a:ext uri="{FF2B5EF4-FFF2-40B4-BE49-F238E27FC236}">
                <a16:creationId xmlns:a16="http://schemas.microsoft.com/office/drawing/2014/main" id="{C86631D8-C343-B0FA-6839-5CA7257D5A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5663" y="5541963"/>
            <a:ext cx="19764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Billede 1">
            <a:extLst>
              <a:ext uri="{FF2B5EF4-FFF2-40B4-BE49-F238E27FC236}">
                <a16:creationId xmlns:a16="http://schemas.microsoft.com/office/drawing/2014/main" id="{5645D681-2984-E3FB-5366-F0D5886E5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438" y="5541963"/>
            <a:ext cx="27019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DDA4F656-5D92-CA00-422F-4AA496A7001E}"/>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el 1">
            <a:extLst>
              <a:ext uri="{FF2B5EF4-FFF2-40B4-BE49-F238E27FC236}">
                <a16:creationId xmlns:a16="http://schemas.microsoft.com/office/drawing/2014/main" id="{C7B9680A-BAA2-DBE7-E8B2-4DD6060F5361}"/>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17412" name="Billede 2">
            <a:extLst>
              <a:ext uri="{FF2B5EF4-FFF2-40B4-BE49-F238E27FC236}">
                <a16:creationId xmlns:a16="http://schemas.microsoft.com/office/drawing/2014/main" id="{1E9931B1-9FF6-52BD-9EE9-2974E44F5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tel 1">
            <a:extLst>
              <a:ext uri="{FF2B5EF4-FFF2-40B4-BE49-F238E27FC236}">
                <a16:creationId xmlns:a16="http://schemas.microsoft.com/office/drawing/2014/main" id="{5FBE7848-FB75-BB66-8318-25A83CE5D738}"/>
              </a:ext>
            </a:extLst>
          </p:cNvPr>
          <p:cNvSpPr>
            <a:spLocks noGrp="1"/>
          </p:cNvSpPr>
          <p:nvPr>
            <p:ph type="title"/>
          </p:nvPr>
        </p:nvSpPr>
        <p:spPr/>
        <p:txBody>
          <a:bodyPr/>
          <a:lstStyle/>
          <a:p>
            <a:r>
              <a:rPr lang="da-DK" altLang="da-DK" sz="2800" b="1">
                <a:solidFill>
                  <a:srgbClr val="C00000"/>
                </a:solidFill>
              </a:rPr>
              <a:t>ILS KLASSIFIKATION 2013</a:t>
            </a:r>
            <a:endParaRPr lang="da-DK" altLang="da-DK" sz="2800"/>
          </a:p>
        </p:txBody>
      </p:sp>
      <p:pic>
        <p:nvPicPr>
          <p:cNvPr id="17414" name="Picture 2">
            <a:extLst>
              <a:ext uri="{FF2B5EF4-FFF2-40B4-BE49-F238E27FC236}">
                <a16:creationId xmlns:a16="http://schemas.microsoft.com/office/drawing/2014/main" id="{C2D28B80-ED26-D40C-D39F-EBBC82EC7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0" y="1203325"/>
            <a:ext cx="8072438"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kstboks 7">
            <a:extLst>
              <a:ext uri="{FF2B5EF4-FFF2-40B4-BE49-F238E27FC236}">
                <a16:creationId xmlns:a16="http://schemas.microsoft.com/office/drawing/2014/main" id="{3E5CCBBC-1600-3C72-28C0-5852F458FC63}"/>
              </a:ext>
            </a:extLst>
          </p:cNvPr>
          <p:cNvSpPr txBox="1">
            <a:spLocks noChangeArrowheads="1"/>
          </p:cNvSpPr>
          <p:nvPr/>
        </p:nvSpPr>
        <p:spPr bwMode="auto">
          <a:xfrm>
            <a:off x="419100" y="6597650"/>
            <a:ext cx="1716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200"/>
              <a:t>ATS/ERS statement 2013</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75426D10-1B6D-1633-5B52-5D1AF5AFE79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el 1">
            <a:extLst>
              <a:ext uri="{FF2B5EF4-FFF2-40B4-BE49-F238E27FC236}">
                <a16:creationId xmlns:a16="http://schemas.microsoft.com/office/drawing/2014/main" id="{FAD20989-0994-6817-0428-B676ED3D9A45}"/>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19460" name="Billede 2">
            <a:extLst>
              <a:ext uri="{FF2B5EF4-FFF2-40B4-BE49-F238E27FC236}">
                <a16:creationId xmlns:a16="http://schemas.microsoft.com/office/drawing/2014/main" id="{57645530-FA58-D008-E8D0-83853B667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itel 1">
            <a:extLst>
              <a:ext uri="{FF2B5EF4-FFF2-40B4-BE49-F238E27FC236}">
                <a16:creationId xmlns:a16="http://schemas.microsoft.com/office/drawing/2014/main" id="{FE7AC021-7B53-8A93-B574-275AC80F17FC}"/>
              </a:ext>
            </a:extLst>
          </p:cNvPr>
          <p:cNvSpPr>
            <a:spLocks noGrp="1"/>
          </p:cNvSpPr>
          <p:nvPr>
            <p:ph type="title"/>
          </p:nvPr>
        </p:nvSpPr>
        <p:spPr/>
        <p:txBody>
          <a:bodyPr/>
          <a:lstStyle/>
          <a:p>
            <a:r>
              <a:rPr lang="da-DK" altLang="da-DK" sz="2800"/>
              <a:t>ILS spektret</a:t>
            </a:r>
          </a:p>
        </p:txBody>
      </p:sp>
      <p:sp>
        <p:nvSpPr>
          <p:cNvPr id="19462" name="Tekstboks 6">
            <a:extLst>
              <a:ext uri="{FF2B5EF4-FFF2-40B4-BE49-F238E27FC236}">
                <a16:creationId xmlns:a16="http://schemas.microsoft.com/office/drawing/2014/main" id="{A0C1D4D8-323D-CD63-42B9-E47533BF9455}"/>
              </a:ext>
            </a:extLst>
          </p:cNvPr>
          <p:cNvSpPr txBox="1">
            <a:spLocks noChangeArrowheads="1"/>
          </p:cNvSpPr>
          <p:nvPr/>
        </p:nvSpPr>
        <p:spPr bwMode="auto">
          <a:xfrm>
            <a:off x="373063" y="6524625"/>
            <a:ext cx="161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400"/>
              <a:t>* Allergisk alveolitis</a:t>
            </a:r>
            <a:endParaRPr lang="da-DK" altLang="da-DK" sz="2000"/>
          </a:p>
        </p:txBody>
      </p:sp>
      <p:sp>
        <p:nvSpPr>
          <p:cNvPr id="6" name="Rektangel 5">
            <a:extLst>
              <a:ext uri="{FF2B5EF4-FFF2-40B4-BE49-F238E27FC236}">
                <a16:creationId xmlns:a16="http://schemas.microsoft.com/office/drawing/2014/main" id="{1C81DA6E-E165-C185-5197-BD7C45502624}"/>
              </a:ext>
            </a:extLst>
          </p:cNvPr>
          <p:cNvSpPr/>
          <p:nvPr/>
        </p:nvSpPr>
        <p:spPr>
          <a:xfrm>
            <a:off x="1127448" y="3140968"/>
            <a:ext cx="9217024" cy="36004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hangingPunct="1">
              <a:defRPr/>
            </a:pPr>
            <a:endParaRPr lang="da-DK"/>
          </a:p>
        </p:txBody>
      </p:sp>
      <p:sp>
        <p:nvSpPr>
          <p:cNvPr id="7" name="Tekstboks 8">
            <a:extLst>
              <a:ext uri="{FF2B5EF4-FFF2-40B4-BE49-F238E27FC236}">
                <a16:creationId xmlns:a16="http://schemas.microsoft.com/office/drawing/2014/main" id="{E7A064EE-2A19-AD73-AF19-6BBB11598717}"/>
              </a:ext>
            </a:extLst>
          </p:cNvPr>
          <p:cNvSpPr txBox="1"/>
          <p:nvPr/>
        </p:nvSpPr>
        <p:spPr>
          <a:xfrm>
            <a:off x="1127125" y="2627313"/>
            <a:ext cx="1903413" cy="369887"/>
          </a:xfrm>
          <a:prstGeom prst="rect">
            <a:avLst/>
          </a:prstGeom>
          <a:noFill/>
        </p:spPr>
        <p:txBody>
          <a:bodyPr wrap="none">
            <a:spAutoFit/>
          </a:bodyPr>
          <a:lstStyle/>
          <a:p>
            <a:pPr eaLnBrk="1" hangingPunct="1">
              <a:defRPr/>
            </a:pPr>
            <a:r>
              <a:rPr lang="da-DK" dirty="0">
                <a:latin typeface="+mn-lt"/>
              </a:rPr>
              <a:t>Non-fibrotisk  AA*</a:t>
            </a:r>
          </a:p>
        </p:txBody>
      </p:sp>
      <p:sp>
        <p:nvSpPr>
          <p:cNvPr id="8" name="Tekstboks 9">
            <a:extLst>
              <a:ext uri="{FF2B5EF4-FFF2-40B4-BE49-F238E27FC236}">
                <a16:creationId xmlns:a16="http://schemas.microsoft.com/office/drawing/2014/main" id="{00B1EA04-6723-728F-8643-77D05847DCCE}"/>
              </a:ext>
            </a:extLst>
          </p:cNvPr>
          <p:cNvSpPr txBox="1"/>
          <p:nvPr/>
        </p:nvSpPr>
        <p:spPr>
          <a:xfrm>
            <a:off x="3359150" y="2627313"/>
            <a:ext cx="458788" cy="369887"/>
          </a:xfrm>
          <a:prstGeom prst="rect">
            <a:avLst/>
          </a:prstGeom>
          <a:noFill/>
        </p:spPr>
        <p:txBody>
          <a:bodyPr wrap="none">
            <a:spAutoFit/>
          </a:bodyPr>
          <a:lstStyle/>
          <a:p>
            <a:pPr eaLnBrk="1" hangingPunct="1">
              <a:defRPr/>
            </a:pPr>
            <a:r>
              <a:rPr lang="da-DK" dirty="0">
                <a:latin typeface="+mn-lt"/>
              </a:rPr>
              <a:t>LIP</a:t>
            </a:r>
          </a:p>
        </p:txBody>
      </p:sp>
      <p:sp>
        <p:nvSpPr>
          <p:cNvPr id="9" name="Tekstboks 10">
            <a:extLst>
              <a:ext uri="{FF2B5EF4-FFF2-40B4-BE49-F238E27FC236}">
                <a16:creationId xmlns:a16="http://schemas.microsoft.com/office/drawing/2014/main" id="{802995CD-24B1-CA6E-0651-C7502D9299E0}"/>
              </a:ext>
            </a:extLst>
          </p:cNvPr>
          <p:cNvSpPr txBox="1"/>
          <p:nvPr/>
        </p:nvSpPr>
        <p:spPr>
          <a:xfrm>
            <a:off x="4151313" y="2627313"/>
            <a:ext cx="933450" cy="369887"/>
          </a:xfrm>
          <a:prstGeom prst="rect">
            <a:avLst/>
          </a:prstGeom>
          <a:noFill/>
        </p:spPr>
        <p:txBody>
          <a:bodyPr wrap="none">
            <a:spAutoFit/>
          </a:bodyPr>
          <a:lstStyle/>
          <a:p>
            <a:pPr eaLnBrk="1" hangingPunct="1">
              <a:defRPr/>
            </a:pPr>
            <a:r>
              <a:rPr lang="da-DK" dirty="0">
                <a:latin typeface="+mn-lt"/>
              </a:rPr>
              <a:t>CTD-ILD</a:t>
            </a:r>
          </a:p>
        </p:txBody>
      </p:sp>
      <p:sp>
        <p:nvSpPr>
          <p:cNvPr id="11" name="Tekstboks 11">
            <a:extLst>
              <a:ext uri="{FF2B5EF4-FFF2-40B4-BE49-F238E27FC236}">
                <a16:creationId xmlns:a16="http://schemas.microsoft.com/office/drawing/2014/main" id="{35196B15-BE85-BC6A-3AFD-A81E5B6D4D99}"/>
              </a:ext>
            </a:extLst>
          </p:cNvPr>
          <p:cNvSpPr txBox="1"/>
          <p:nvPr/>
        </p:nvSpPr>
        <p:spPr>
          <a:xfrm>
            <a:off x="5232400" y="2627313"/>
            <a:ext cx="1201738" cy="369887"/>
          </a:xfrm>
          <a:prstGeom prst="rect">
            <a:avLst/>
          </a:prstGeom>
          <a:noFill/>
        </p:spPr>
        <p:txBody>
          <a:bodyPr wrap="none">
            <a:spAutoFit/>
          </a:bodyPr>
          <a:lstStyle/>
          <a:p>
            <a:pPr eaLnBrk="1" hangingPunct="1">
              <a:defRPr/>
            </a:pPr>
            <a:r>
              <a:rPr lang="da-DK" dirty="0">
                <a:latin typeface="+mn-lt"/>
              </a:rPr>
              <a:t>Sarkoidose</a:t>
            </a:r>
          </a:p>
        </p:txBody>
      </p:sp>
      <p:sp>
        <p:nvSpPr>
          <p:cNvPr id="12" name="Tekstboks 12">
            <a:extLst>
              <a:ext uri="{FF2B5EF4-FFF2-40B4-BE49-F238E27FC236}">
                <a16:creationId xmlns:a16="http://schemas.microsoft.com/office/drawing/2014/main" id="{F9EACCAA-BF7D-4F6D-7EE5-667DE0834BF1}"/>
              </a:ext>
            </a:extLst>
          </p:cNvPr>
          <p:cNvSpPr txBox="1"/>
          <p:nvPr/>
        </p:nvSpPr>
        <p:spPr>
          <a:xfrm>
            <a:off x="6816725" y="2636838"/>
            <a:ext cx="503238" cy="369887"/>
          </a:xfrm>
          <a:prstGeom prst="rect">
            <a:avLst/>
          </a:prstGeom>
          <a:noFill/>
        </p:spPr>
        <p:txBody>
          <a:bodyPr wrap="none">
            <a:spAutoFit/>
          </a:bodyPr>
          <a:lstStyle/>
          <a:p>
            <a:pPr eaLnBrk="1" hangingPunct="1">
              <a:defRPr/>
            </a:pPr>
            <a:r>
              <a:rPr lang="da-DK" dirty="0">
                <a:latin typeface="+mn-lt"/>
              </a:rPr>
              <a:t>DIP</a:t>
            </a:r>
          </a:p>
        </p:txBody>
      </p:sp>
      <p:sp>
        <p:nvSpPr>
          <p:cNvPr id="13" name="Tekstboks 15">
            <a:extLst>
              <a:ext uri="{FF2B5EF4-FFF2-40B4-BE49-F238E27FC236}">
                <a16:creationId xmlns:a16="http://schemas.microsoft.com/office/drawing/2014/main" id="{4855EAF0-9C4C-6CFC-45B1-0E5E05533B81}"/>
              </a:ext>
            </a:extLst>
          </p:cNvPr>
          <p:cNvSpPr txBox="1"/>
          <p:nvPr/>
        </p:nvSpPr>
        <p:spPr>
          <a:xfrm>
            <a:off x="2495550" y="3708400"/>
            <a:ext cx="576263" cy="369888"/>
          </a:xfrm>
          <a:prstGeom prst="rect">
            <a:avLst/>
          </a:prstGeom>
          <a:noFill/>
        </p:spPr>
        <p:txBody>
          <a:bodyPr wrap="none">
            <a:spAutoFit/>
          </a:bodyPr>
          <a:lstStyle/>
          <a:p>
            <a:pPr eaLnBrk="1" hangingPunct="1">
              <a:defRPr/>
            </a:pPr>
            <a:r>
              <a:rPr lang="da-DK" dirty="0">
                <a:latin typeface="+mn-lt"/>
              </a:rPr>
              <a:t>COP</a:t>
            </a:r>
          </a:p>
        </p:txBody>
      </p:sp>
      <p:sp>
        <p:nvSpPr>
          <p:cNvPr id="14" name="Tekstboks 16">
            <a:extLst>
              <a:ext uri="{FF2B5EF4-FFF2-40B4-BE49-F238E27FC236}">
                <a16:creationId xmlns:a16="http://schemas.microsoft.com/office/drawing/2014/main" id="{559B1270-1435-CBD3-BC83-F5DD634D91AC}"/>
              </a:ext>
            </a:extLst>
          </p:cNvPr>
          <p:cNvSpPr txBox="1"/>
          <p:nvPr/>
        </p:nvSpPr>
        <p:spPr>
          <a:xfrm>
            <a:off x="3863975" y="3708400"/>
            <a:ext cx="714375" cy="369888"/>
          </a:xfrm>
          <a:prstGeom prst="rect">
            <a:avLst/>
          </a:prstGeom>
          <a:noFill/>
        </p:spPr>
        <p:txBody>
          <a:bodyPr wrap="none">
            <a:spAutoFit/>
          </a:bodyPr>
          <a:lstStyle/>
          <a:p>
            <a:pPr eaLnBrk="1" hangingPunct="1">
              <a:defRPr/>
            </a:pPr>
            <a:r>
              <a:rPr lang="da-DK" dirty="0" err="1">
                <a:latin typeface="+mn-lt"/>
              </a:rPr>
              <a:t>cNSIP</a:t>
            </a:r>
            <a:endParaRPr lang="da-DK" dirty="0">
              <a:latin typeface="+mn-lt"/>
            </a:endParaRPr>
          </a:p>
        </p:txBody>
      </p:sp>
      <p:sp>
        <p:nvSpPr>
          <p:cNvPr id="15" name="Tekstboks 17">
            <a:extLst>
              <a:ext uri="{FF2B5EF4-FFF2-40B4-BE49-F238E27FC236}">
                <a16:creationId xmlns:a16="http://schemas.microsoft.com/office/drawing/2014/main" id="{BE2CC296-F7CC-7C8B-181F-E3864F0B3A60}"/>
              </a:ext>
            </a:extLst>
          </p:cNvPr>
          <p:cNvSpPr txBox="1"/>
          <p:nvPr/>
        </p:nvSpPr>
        <p:spPr>
          <a:xfrm>
            <a:off x="5591175" y="3716338"/>
            <a:ext cx="493713" cy="369887"/>
          </a:xfrm>
          <a:prstGeom prst="rect">
            <a:avLst/>
          </a:prstGeom>
          <a:noFill/>
        </p:spPr>
        <p:txBody>
          <a:bodyPr>
            <a:spAutoFit/>
          </a:bodyPr>
          <a:lstStyle/>
          <a:p>
            <a:pPr eaLnBrk="1" hangingPunct="1">
              <a:defRPr/>
            </a:pPr>
            <a:r>
              <a:rPr lang="da-DK" dirty="0">
                <a:latin typeface="+mn-lt"/>
              </a:rPr>
              <a:t>AIP</a:t>
            </a:r>
          </a:p>
        </p:txBody>
      </p:sp>
      <p:sp>
        <p:nvSpPr>
          <p:cNvPr id="16" name="Tekstboks 18">
            <a:extLst>
              <a:ext uri="{FF2B5EF4-FFF2-40B4-BE49-F238E27FC236}">
                <a16:creationId xmlns:a16="http://schemas.microsoft.com/office/drawing/2014/main" id="{FDBFD06C-C2F6-7739-0AE4-12AAC553C6CF}"/>
              </a:ext>
            </a:extLst>
          </p:cNvPr>
          <p:cNvSpPr txBox="1"/>
          <p:nvPr/>
        </p:nvSpPr>
        <p:spPr>
          <a:xfrm>
            <a:off x="6888163" y="3716338"/>
            <a:ext cx="803275" cy="369887"/>
          </a:xfrm>
          <a:prstGeom prst="rect">
            <a:avLst/>
          </a:prstGeom>
          <a:noFill/>
        </p:spPr>
        <p:txBody>
          <a:bodyPr wrap="none">
            <a:spAutoFit/>
          </a:bodyPr>
          <a:lstStyle/>
          <a:p>
            <a:pPr eaLnBrk="1" hangingPunct="1">
              <a:defRPr/>
            </a:pPr>
            <a:r>
              <a:rPr lang="da-DK" dirty="0">
                <a:latin typeface="+mn-lt"/>
              </a:rPr>
              <a:t>RB-ILD</a:t>
            </a:r>
          </a:p>
        </p:txBody>
      </p:sp>
      <p:sp>
        <p:nvSpPr>
          <p:cNvPr id="17" name="Tekstboks 19">
            <a:extLst>
              <a:ext uri="{FF2B5EF4-FFF2-40B4-BE49-F238E27FC236}">
                <a16:creationId xmlns:a16="http://schemas.microsoft.com/office/drawing/2014/main" id="{F66AC5B1-F173-796B-18FB-5D086F58351F}"/>
              </a:ext>
            </a:extLst>
          </p:cNvPr>
          <p:cNvSpPr txBox="1"/>
          <p:nvPr/>
        </p:nvSpPr>
        <p:spPr>
          <a:xfrm>
            <a:off x="8328025" y="3708400"/>
            <a:ext cx="1303338" cy="369888"/>
          </a:xfrm>
          <a:prstGeom prst="rect">
            <a:avLst/>
          </a:prstGeom>
          <a:noFill/>
        </p:spPr>
        <p:txBody>
          <a:bodyPr wrap="none">
            <a:spAutoFit/>
          </a:bodyPr>
          <a:lstStyle/>
          <a:p>
            <a:pPr eaLnBrk="1" hangingPunct="1">
              <a:defRPr/>
            </a:pPr>
            <a:r>
              <a:rPr lang="da-DK" dirty="0">
                <a:latin typeface="+mn-lt"/>
              </a:rPr>
              <a:t>Kronisk AA*</a:t>
            </a:r>
          </a:p>
        </p:txBody>
      </p:sp>
      <p:sp>
        <p:nvSpPr>
          <p:cNvPr id="18" name="Tekstboks 20">
            <a:extLst>
              <a:ext uri="{FF2B5EF4-FFF2-40B4-BE49-F238E27FC236}">
                <a16:creationId xmlns:a16="http://schemas.microsoft.com/office/drawing/2014/main" id="{601A5711-5315-3022-82BF-6548BC8EBE53}"/>
              </a:ext>
            </a:extLst>
          </p:cNvPr>
          <p:cNvSpPr txBox="1"/>
          <p:nvPr/>
        </p:nvSpPr>
        <p:spPr>
          <a:xfrm>
            <a:off x="1343025" y="4941888"/>
            <a:ext cx="2341563" cy="400050"/>
          </a:xfrm>
          <a:prstGeom prst="rect">
            <a:avLst/>
          </a:prstGeom>
          <a:noFill/>
        </p:spPr>
        <p:txBody>
          <a:bodyPr wrap="none">
            <a:spAutoFit/>
          </a:bodyPr>
          <a:lstStyle/>
          <a:p>
            <a:pPr eaLnBrk="1" hangingPunct="1">
              <a:defRPr/>
            </a:pPr>
            <a:r>
              <a:rPr lang="da-DK" sz="2000" b="1" dirty="0">
                <a:latin typeface="+mn-lt"/>
              </a:rPr>
              <a:t>Inflammatorisk type</a:t>
            </a:r>
          </a:p>
        </p:txBody>
      </p:sp>
      <p:sp>
        <p:nvSpPr>
          <p:cNvPr id="19" name="Tekstboks 21">
            <a:extLst>
              <a:ext uri="{FF2B5EF4-FFF2-40B4-BE49-F238E27FC236}">
                <a16:creationId xmlns:a16="http://schemas.microsoft.com/office/drawing/2014/main" id="{56A7B7D2-FA29-0E99-326E-744FA287C981}"/>
              </a:ext>
            </a:extLst>
          </p:cNvPr>
          <p:cNvSpPr txBox="1"/>
          <p:nvPr/>
        </p:nvSpPr>
        <p:spPr>
          <a:xfrm>
            <a:off x="8688388" y="4941888"/>
            <a:ext cx="1639887" cy="400050"/>
          </a:xfrm>
          <a:prstGeom prst="rect">
            <a:avLst/>
          </a:prstGeom>
          <a:noFill/>
        </p:spPr>
        <p:txBody>
          <a:bodyPr wrap="none">
            <a:spAutoFit/>
          </a:bodyPr>
          <a:lstStyle/>
          <a:p>
            <a:pPr eaLnBrk="1" hangingPunct="1">
              <a:defRPr/>
            </a:pPr>
            <a:r>
              <a:rPr lang="da-DK" sz="2000" b="1" dirty="0">
                <a:latin typeface="+mn-lt"/>
              </a:rPr>
              <a:t>Fibrotisk type</a:t>
            </a:r>
          </a:p>
        </p:txBody>
      </p:sp>
      <p:sp>
        <p:nvSpPr>
          <p:cNvPr id="21" name="Tekstboks 13">
            <a:extLst>
              <a:ext uri="{FF2B5EF4-FFF2-40B4-BE49-F238E27FC236}">
                <a16:creationId xmlns:a16="http://schemas.microsoft.com/office/drawing/2014/main" id="{5F6B191D-348D-474C-79E9-AB4AF1DC1FDB}"/>
              </a:ext>
            </a:extLst>
          </p:cNvPr>
          <p:cNvSpPr txBox="1"/>
          <p:nvPr/>
        </p:nvSpPr>
        <p:spPr>
          <a:xfrm>
            <a:off x="8218488" y="2627313"/>
            <a:ext cx="685800" cy="369887"/>
          </a:xfrm>
          <a:prstGeom prst="rect">
            <a:avLst/>
          </a:prstGeom>
          <a:noFill/>
        </p:spPr>
        <p:txBody>
          <a:bodyPr wrap="none">
            <a:spAutoFit/>
          </a:bodyPr>
          <a:lstStyle/>
          <a:p>
            <a:pPr eaLnBrk="1" hangingPunct="1">
              <a:defRPr/>
            </a:pPr>
            <a:r>
              <a:rPr lang="da-DK" dirty="0" err="1">
                <a:latin typeface="+mn-lt"/>
              </a:rPr>
              <a:t>fNSIP</a:t>
            </a:r>
            <a:endParaRPr lang="da-DK" dirty="0">
              <a:latin typeface="+mn-lt"/>
            </a:endParaRPr>
          </a:p>
        </p:txBody>
      </p:sp>
      <p:sp>
        <p:nvSpPr>
          <p:cNvPr id="22" name="Tekstboks 14">
            <a:extLst>
              <a:ext uri="{FF2B5EF4-FFF2-40B4-BE49-F238E27FC236}">
                <a16:creationId xmlns:a16="http://schemas.microsoft.com/office/drawing/2014/main" id="{A76250C7-F1BA-47E6-470A-BE4BE8FAFA52}"/>
              </a:ext>
            </a:extLst>
          </p:cNvPr>
          <p:cNvSpPr txBox="1"/>
          <p:nvPr/>
        </p:nvSpPr>
        <p:spPr>
          <a:xfrm>
            <a:off x="9732963" y="2565400"/>
            <a:ext cx="466725" cy="369888"/>
          </a:xfrm>
          <a:prstGeom prst="rect">
            <a:avLst/>
          </a:prstGeom>
          <a:noFill/>
        </p:spPr>
        <p:txBody>
          <a:bodyPr wrap="none">
            <a:spAutoFit/>
          </a:bodyPr>
          <a:lstStyle/>
          <a:p>
            <a:pPr eaLnBrk="1" hangingPunct="1">
              <a:defRPr/>
            </a:pPr>
            <a:r>
              <a:rPr lang="da-DK" dirty="0">
                <a:latin typeface="+mn-lt"/>
              </a:rPr>
              <a:t>IPF</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04EA2F56-D886-8202-37F9-3C7096E6FBF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el 1">
            <a:extLst>
              <a:ext uri="{FF2B5EF4-FFF2-40B4-BE49-F238E27FC236}">
                <a16:creationId xmlns:a16="http://schemas.microsoft.com/office/drawing/2014/main" id="{70BBB286-A709-B665-5BDE-08FA68F4CFF7}"/>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21508" name="Billede 2">
            <a:extLst>
              <a:ext uri="{FF2B5EF4-FFF2-40B4-BE49-F238E27FC236}">
                <a16:creationId xmlns:a16="http://schemas.microsoft.com/office/drawing/2014/main" id="{2D431D92-58B2-9E6A-0BF3-CB3DDF4FC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itel 1">
            <a:extLst>
              <a:ext uri="{FF2B5EF4-FFF2-40B4-BE49-F238E27FC236}">
                <a16:creationId xmlns:a16="http://schemas.microsoft.com/office/drawing/2014/main" id="{77812757-A8C2-3F5F-7B94-19CE569B692D}"/>
              </a:ext>
            </a:extLst>
          </p:cNvPr>
          <p:cNvSpPr>
            <a:spLocks noGrp="1"/>
          </p:cNvSpPr>
          <p:nvPr>
            <p:ph type="title"/>
          </p:nvPr>
        </p:nvSpPr>
        <p:spPr/>
        <p:txBody>
          <a:bodyPr/>
          <a:lstStyle/>
          <a:p>
            <a:r>
              <a:rPr lang="en-GB" altLang="da-DK" sz="2800" b="1">
                <a:solidFill>
                  <a:srgbClr val="C00000"/>
                </a:solidFill>
              </a:rPr>
              <a:t>DIAGNOSTISK STRATEGI VED ILS</a:t>
            </a:r>
            <a:endParaRPr lang="da-DK" altLang="da-DK" sz="2800"/>
          </a:p>
        </p:txBody>
      </p:sp>
      <p:sp>
        <p:nvSpPr>
          <p:cNvPr id="21510" name="TextBox 3">
            <a:extLst>
              <a:ext uri="{FF2B5EF4-FFF2-40B4-BE49-F238E27FC236}">
                <a16:creationId xmlns:a16="http://schemas.microsoft.com/office/drawing/2014/main" id="{FECCCB6C-B8FC-FEE5-4D31-95B5A93BE935}"/>
              </a:ext>
            </a:extLst>
          </p:cNvPr>
          <p:cNvSpPr txBox="1">
            <a:spLocks noChangeArrowheads="1"/>
          </p:cNvSpPr>
          <p:nvPr/>
        </p:nvSpPr>
        <p:spPr bwMode="auto">
          <a:xfrm>
            <a:off x="2090738" y="1125538"/>
            <a:ext cx="4275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600"/>
              <a:t>Anamnese og klinisk undersøgelse</a:t>
            </a:r>
          </a:p>
        </p:txBody>
      </p:sp>
      <p:sp>
        <p:nvSpPr>
          <p:cNvPr id="21511" name="TextBox 13">
            <a:extLst>
              <a:ext uri="{FF2B5EF4-FFF2-40B4-BE49-F238E27FC236}">
                <a16:creationId xmlns:a16="http://schemas.microsoft.com/office/drawing/2014/main" id="{DAA4EA87-CC93-234D-2BBD-24A47E830600}"/>
              </a:ext>
            </a:extLst>
          </p:cNvPr>
          <p:cNvSpPr txBox="1">
            <a:spLocks noChangeArrowheads="1"/>
          </p:cNvSpPr>
          <p:nvPr/>
        </p:nvSpPr>
        <p:spPr bwMode="auto">
          <a:xfrm>
            <a:off x="2513013" y="4149725"/>
            <a:ext cx="558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600"/>
              <a:t>Nej</a:t>
            </a:r>
          </a:p>
        </p:txBody>
      </p:sp>
      <p:grpSp>
        <p:nvGrpSpPr>
          <p:cNvPr id="21512" name="Gruppe 32">
            <a:extLst>
              <a:ext uri="{FF2B5EF4-FFF2-40B4-BE49-F238E27FC236}">
                <a16:creationId xmlns:a16="http://schemas.microsoft.com/office/drawing/2014/main" id="{AF4D72B8-1BC8-A00A-8E48-E07FB874A16A}"/>
              </a:ext>
            </a:extLst>
          </p:cNvPr>
          <p:cNvGrpSpPr>
            <a:grpSpLocks/>
          </p:cNvGrpSpPr>
          <p:nvPr/>
        </p:nvGrpSpPr>
        <p:grpSpPr bwMode="auto">
          <a:xfrm>
            <a:off x="2566988" y="1500188"/>
            <a:ext cx="7921625" cy="5038725"/>
            <a:chOff x="350838" y="1071563"/>
            <a:chExt cx="8181975" cy="5312223"/>
          </a:xfrm>
        </p:grpSpPr>
        <p:sp>
          <p:nvSpPr>
            <p:cNvPr id="21514" name="TextBox 4">
              <a:extLst>
                <a:ext uri="{FF2B5EF4-FFF2-40B4-BE49-F238E27FC236}">
                  <a16:creationId xmlns:a16="http://schemas.microsoft.com/office/drawing/2014/main" id="{AC451443-62C2-1A09-DBF3-2F3EE30C1C6F}"/>
                </a:ext>
              </a:extLst>
            </p:cNvPr>
            <p:cNvSpPr txBox="1">
              <a:spLocks noChangeArrowheads="1"/>
            </p:cNvSpPr>
            <p:nvPr/>
          </p:nvSpPr>
          <p:spPr bwMode="auto">
            <a:xfrm>
              <a:off x="350838" y="1428750"/>
              <a:ext cx="2263532" cy="38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a:t>RU thorax og spirometri</a:t>
              </a:r>
            </a:p>
          </p:txBody>
        </p:sp>
        <p:sp>
          <p:nvSpPr>
            <p:cNvPr id="21515" name="TextBox 5">
              <a:extLst>
                <a:ext uri="{FF2B5EF4-FFF2-40B4-BE49-F238E27FC236}">
                  <a16:creationId xmlns:a16="http://schemas.microsoft.com/office/drawing/2014/main" id="{BDBBF5E8-B7BF-79A8-ACD0-389D7484ED16}"/>
                </a:ext>
              </a:extLst>
            </p:cNvPr>
            <p:cNvSpPr txBox="1">
              <a:spLocks noChangeArrowheads="1"/>
            </p:cNvSpPr>
            <p:nvPr/>
          </p:nvSpPr>
          <p:spPr bwMode="auto">
            <a:xfrm>
              <a:off x="350838" y="2071688"/>
              <a:ext cx="1838479" cy="38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a:t>Bekræft diagnosen</a:t>
              </a:r>
            </a:p>
          </p:txBody>
        </p:sp>
        <p:sp>
          <p:nvSpPr>
            <p:cNvPr id="11" name="TextBox 6">
              <a:extLst>
                <a:ext uri="{FF2B5EF4-FFF2-40B4-BE49-F238E27FC236}">
                  <a16:creationId xmlns:a16="http://schemas.microsoft.com/office/drawing/2014/main" id="{74755838-55FB-BD26-E62E-C6BA27EBA594}"/>
                </a:ext>
              </a:extLst>
            </p:cNvPr>
            <p:cNvSpPr txBox="1"/>
            <p:nvPr/>
          </p:nvSpPr>
          <p:spPr>
            <a:xfrm>
              <a:off x="4815671" y="2072417"/>
              <a:ext cx="2110261" cy="982443"/>
            </a:xfrm>
            <a:prstGeom prst="rect">
              <a:avLst/>
            </a:prstGeom>
            <a:noFill/>
          </p:spPr>
          <p:txBody>
            <a:bodyPr wrap="none" lIns="135459" tIns="67730" rIns="135459" bIns="67730">
              <a:spAutoFit/>
            </a:bodyPr>
            <a:lstStyle/>
            <a:p>
              <a:pPr fontAlgn="auto">
                <a:spcBef>
                  <a:spcPts val="0"/>
                </a:spcBef>
                <a:spcAft>
                  <a:spcPts val="0"/>
                </a:spcAft>
                <a:defRPr/>
              </a:pPr>
              <a:r>
                <a:rPr lang="da-DK" sz="1600" dirty="0">
                  <a:latin typeface="+mn-lt"/>
                  <a:cs typeface="+mn-cs"/>
                </a:rPr>
                <a:t>Bestem sværhedsgrad</a:t>
              </a:r>
            </a:p>
            <a:p>
              <a:pPr marL="253986" indent="-253986" fontAlgn="auto">
                <a:spcBef>
                  <a:spcPts val="0"/>
                </a:spcBef>
                <a:spcAft>
                  <a:spcPts val="0"/>
                </a:spcAft>
                <a:buFont typeface="Arial" pitchFamily="34" charset="0"/>
                <a:buChar char="•"/>
                <a:defRPr/>
              </a:pPr>
              <a:r>
                <a:rPr lang="da-DK" sz="1300" dirty="0">
                  <a:latin typeface="+mn-lt"/>
                  <a:cs typeface="+mn-cs"/>
                </a:rPr>
                <a:t>Udvidet lungefunktion</a:t>
              </a:r>
            </a:p>
            <a:p>
              <a:pPr marL="253986" indent="-253986" fontAlgn="auto">
                <a:spcBef>
                  <a:spcPts val="0"/>
                </a:spcBef>
                <a:spcAft>
                  <a:spcPts val="0"/>
                </a:spcAft>
                <a:buFont typeface="Arial" pitchFamily="34" charset="0"/>
                <a:buChar char="•"/>
                <a:defRPr/>
              </a:pPr>
              <a:r>
                <a:rPr lang="da-DK" sz="1300" dirty="0">
                  <a:latin typeface="+mn-lt"/>
                  <a:cs typeface="+mn-cs"/>
                </a:rPr>
                <a:t>6 minutters gangtest</a:t>
              </a:r>
            </a:p>
            <a:p>
              <a:pPr marL="253986" indent="-253986" fontAlgn="auto">
                <a:spcBef>
                  <a:spcPts val="0"/>
                </a:spcBef>
                <a:spcAft>
                  <a:spcPts val="0"/>
                </a:spcAft>
                <a:buFont typeface="Arial" pitchFamily="34" charset="0"/>
                <a:buChar char="•"/>
                <a:defRPr/>
              </a:pPr>
              <a:r>
                <a:rPr lang="da-DK" sz="1300" dirty="0">
                  <a:latin typeface="+mn-lt"/>
                  <a:cs typeface="+mn-cs"/>
                </a:rPr>
                <a:t>Natlig </a:t>
              </a:r>
              <a:r>
                <a:rPr lang="da-DK" sz="1300" dirty="0" err="1">
                  <a:latin typeface="+mn-lt"/>
                  <a:cs typeface="+mn-cs"/>
                </a:rPr>
                <a:t>oximetri</a:t>
              </a:r>
              <a:endParaRPr lang="da-DK" sz="1300" dirty="0">
                <a:latin typeface="+mn-lt"/>
                <a:cs typeface="+mn-cs"/>
              </a:endParaRPr>
            </a:p>
          </p:txBody>
        </p:sp>
        <p:sp>
          <p:nvSpPr>
            <p:cNvPr id="12" name="TextBox 7">
              <a:extLst>
                <a:ext uri="{FF2B5EF4-FFF2-40B4-BE49-F238E27FC236}">
                  <a16:creationId xmlns:a16="http://schemas.microsoft.com/office/drawing/2014/main" id="{EB147A2A-C8D1-19EC-B678-9DB57ED0C8D1}"/>
                </a:ext>
              </a:extLst>
            </p:cNvPr>
            <p:cNvSpPr txBox="1"/>
            <p:nvPr/>
          </p:nvSpPr>
          <p:spPr>
            <a:xfrm>
              <a:off x="4815671" y="3643991"/>
              <a:ext cx="2159452" cy="582437"/>
            </a:xfrm>
            <a:prstGeom prst="rect">
              <a:avLst/>
            </a:prstGeom>
            <a:noFill/>
          </p:spPr>
          <p:txBody>
            <a:bodyPr wrap="none" lIns="135459" tIns="67730" rIns="135459" bIns="67730">
              <a:spAutoFit/>
            </a:bodyPr>
            <a:lstStyle/>
            <a:p>
              <a:pPr fontAlgn="auto">
                <a:spcBef>
                  <a:spcPts val="0"/>
                </a:spcBef>
                <a:spcAft>
                  <a:spcPts val="0"/>
                </a:spcAft>
                <a:defRPr/>
              </a:pPr>
              <a:r>
                <a:rPr lang="da-DK" sz="1600" dirty="0">
                  <a:latin typeface="+mn-lt"/>
                  <a:cs typeface="+mn-cs"/>
                </a:rPr>
                <a:t>Udeluk komplikationer</a:t>
              </a:r>
            </a:p>
            <a:p>
              <a:pPr marL="253986" indent="-253986" fontAlgn="auto">
                <a:spcBef>
                  <a:spcPts val="0"/>
                </a:spcBef>
                <a:spcAft>
                  <a:spcPts val="0"/>
                </a:spcAft>
                <a:buFont typeface="Arial" pitchFamily="34" charset="0"/>
                <a:buChar char="•"/>
                <a:defRPr/>
              </a:pPr>
              <a:r>
                <a:rPr lang="da-DK" sz="1300" dirty="0">
                  <a:latin typeface="+mn-lt"/>
                  <a:cs typeface="+mn-cs"/>
                </a:rPr>
                <a:t>Ekkokardiografi</a:t>
              </a:r>
            </a:p>
          </p:txBody>
        </p:sp>
        <p:sp>
          <p:nvSpPr>
            <p:cNvPr id="13" name="TextBox 8">
              <a:extLst>
                <a:ext uri="{FF2B5EF4-FFF2-40B4-BE49-F238E27FC236}">
                  <a16:creationId xmlns:a16="http://schemas.microsoft.com/office/drawing/2014/main" id="{5846AA35-1E71-D473-D48B-A32FFA50DE72}"/>
                </a:ext>
              </a:extLst>
            </p:cNvPr>
            <p:cNvSpPr txBox="1"/>
            <p:nvPr/>
          </p:nvSpPr>
          <p:spPr>
            <a:xfrm>
              <a:off x="4815671" y="4760328"/>
              <a:ext cx="3717142" cy="982443"/>
            </a:xfrm>
            <a:prstGeom prst="rect">
              <a:avLst/>
            </a:prstGeom>
            <a:noFill/>
          </p:spPr>
          <p:txBody>
            <a:bodyPr lIns="135459" tIns="67730" rIns="135459" bIns="67730">
              <a:spAutoFit/>
            </a:bodyPr>
            <a:lstStyle/>
            <a:p>
              <a:pPr fontAlgn="auto">
                <a:spcBef>
                  <a:spcPts val="0"/>
                </a:spcBef>
                <a:spcAft>
                  <a:spcPts val="0"/>
                </a:spcAft>
                <a:defRPr/>
              </a:pPr>
              <a:r>
                <a:rPr lang="da-DK" sz="1600" dirty="0">
                  <a:latin typeface="+mn-lt"/>
                  <a:cs typeface="+mn-cs"/>
                </a:rPr>
                <a:t>Sygdomsspecifikke undersøgelser, f.eks.</a:t>
              </a:r>
            </a:p>
            <a:p>
              <a:pPr marL="253986" indent="-253986" fontAlgn="auto">
                <a:spcBef>
                  <a:spcPts val="0"/>
                </a:spcBef>
                <a:spcAft>
                  <a:spcPts val="0"/>
                </a:spcAft>
                <a:buFont typeface="Arial" pitchFamily="34" charset="0"/>
                <a:buChar char="•"/>
                <a:defRPr/>
              </a:pPr>
              <a:r>
                <a:rPr lang="da-DK" sz="1300" dirty="0">
                  <a:latin typeface="+mn-lt"/>
                  <a:cs typeface="+mn-cs"/>
                </a:rPr>
                <a:t>PET-CT, 24 timers calcium i urin (sarcoidose)</a:t>
              </a:r>
            </a:p>
            <a:p>
              <a:pPr marL="253986" indent="-253986" fontAlgn="auto">
                <a:spcBef>
                  <a:spcPts val="0"/>
                </a:spcBef>
                <a:spcAft>
                  <a:spcPts val="0"/>
                </a:spcAft>
                <a:buFont typeface="Arial" pitchFamily="34" charset="0"/>
                <a:buChar char="•"/>
                <a:defRPr/>
              </a:pPr>
              <a:r>
                <a:rPr lang="da-DK" sz="1300" dirty="0">
                  <a:latin typeface="+mn-lt"/>
                  <a:cs typeface="+mn-cs"/>
                </a:rPr>
                <a:t>MRI  hypofysen (</a:t>
              </a:r>
              <a:r>
                <a:rPr lang="da-DK" sz="1300" dirty="0" err="1">
                  <a:latin typeface="+mn-lt"/>
                  <a:cs typeface="+mn-cs"/>
                </a:rPr>
                <a:t>Langerhan’s</a:t>
              </a:r>
              <a:r>
                <a:rPr lang="da-DK" sz="1300" dirty="0">
                  <a:latin typeface="+mn-lt"/>
                  <a:cs typeface="+mn-cs"/>
                </a:rPr>
                <a:t> Histiocytosis)</a:t>
              </a:r>
            </a:p>
            <a:p>
              <a:pPr marL="253986" indent="-253986" fontAlgn="auto">
                <a:spcBef>
                  <a:spcPts val="0"/>
                </a:spcBef>
                <a:spcAft>
                  <a:spcPts val="0"/>
                </a:spcAft>
                <a:buFont typeface="Arial" pitchFamily="34" charset="0"/>
                <a:buChar char="•"/>
                <a:defRPr/>
              </a:pPr>
              <a:r>
                <a:rPr lang="da-DK" sz="1300" dirty="0" err="1">
                  <a:latin typeface="+mn-lt"/>
                  <a:cs typeface="+mn-cs"/>
                </a:rPr>
                <a:t>Tuberøs</a:t>
              </a:r>
              <a:r>
                <a:rPr lang="da-DK" sz="1300" dirty="0">
                  <a:latin typeface="+mn-lt"/>
                  <a:cs typeface="+mn-cs"/>
                </a:rPr>
                <a:t> sklerose </a:t>
              </a:r>
              <a:r>
                <a:rPr lang="da-DK" sz="1300" dirty="0">
                  <a:latin typeface="+mn-lt"/>
                </a:rPr>
                <a:t>(LAM)</a:t>
              </a:r>
              <a:r>
                <a:rPr lang="da-DK" sz="1300" dirty="0">
                  <a:latin typeface="+mn-lt"/>
                  <a:cs typeface="+mn-cs"/>
                </a:rPr>
                <a:t>, BHD genotype</a:t>
              </a:r>
            </a:p>
          </p:txBody>
        </p:sp>
        <p:sp>
          <p:nvSpPr>
            <p:cNvPr id="21519" name="TextBox 10">
              <a:extLst>
                <a:ext uri="{FF2B5EF4-FFF2-40B4-BE49-F238E27FC236}">
                  <a16:creationId xmlns:a16="http://schemas.microsoft.com/office/drawing/2014/main" id="{A020AB0B-81AC-B906-E364-EE3B64962855}"/>
                </a:ext>
              </a:extLst>
            </p:cNvPr>
            <p:cNvSpPr txBox="1">
              <a:spLocks noChangeArrowheads="1"/>
            </p:cNvSpPr>
            <p:nvPr/>
          </p:nvSpPr>
          <p:spPr bwMode="auto">
            <a:xfrm>
              <a:off x="350838" y="2357438"/>
              <a:ext cx="1648877" cy="73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marL="252413" indent="-2524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da-DK" altLang="da-DK" sz="1300"/>
                <a:t>Blodprøver</a:t>
              </a:r>
            </a:p>
            <a:p>
              <a:pPr>
                <a:spcBef>
                  <a:spcPct val="0"/>
                </a:spcBef>
              </a:pPr>
              <a:r>
                <a:rPr lang="da-DK" altLang="da-DK" sz="1300"/>
                <a:t>HRCT</a:t>
              </a:r>
            </a:p>
            <a:p>
              <a:pPr>
                <a:spcBef>
                  <a:spcPct val="0"/>
                </a:spcBef>
              </a:pPr>
              <a:r>
                <a:rPr lang="da-DK" altLang="da-DK" sz="1300"/>
                <a:t>MDT konference</a:t>
              </a:r>
            </a:p>
          </p:txBody>
        </p:sp>
        <p:sp>
          <p:nvSpPr>
            <p:cNvPr id="21520" name="TextBox 11">
              <a:extLst>
                <a:ext uri="{FF2B5EF4-FFF2-40B4-BE49-F238E27FC236}">
                  <a16:creationId xmlns:a16="http://schemas.microsoft.com/office/drawing/2014/main" id="{8628CA6E-EC4D-C2FE-3FD4-E89353857896}"/>
                </a:ext>
              </a:extLst>
            </p:cNvPr>
            <p:cNvSpPr txBox="1">
              <a:spLocks noChangeArrowheads="1"/>
            </p:cNvSpPr>
            <p:nvPr/>
          </p:nvSpPr>
          <p:spPr bwMode="auto">
            <a:xfrm>
              <a:off x="350838" y="3286123"/>
              <a:ext cx="1993137" cy="38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a:t>Konfident Diagnose?</a:t>
              </a:r>
            </a:p>
          </p:txBody>
        </p:sp>
        <p:sp>
          <p:nvSpPr>
            <p:cNvPr id="21521" name="TextBox 12">
              <a:extLst>
                <a:ext uri="{FF2B5EF4-FFF2-40B4-BE49-F238E27FC236}">
                  <a16:creationId xmlns:a16="http://schemas.microsoft.com/office/drawing/2014/main" id="{F1019857-24C6-417A-BC40-EFF42514243E}"/>
                </a:ext>
              </a:extLst>
            </p:cNvPr>
            <p:cNvSpPr txBox="1">
              <a:spLocks noChangeArrowheads="1"/>
            </p:cNvSpPr>
            <p:nvPr/>
          </p:nvSpPr>
          <p:spPr bwMode="auto">
            <a:xfrm>
              <a:off x="1570038" y="3929063"/>
              <a:ext cx="437070" cy="38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600"/>
                <a:t>Ja</a:t>
              </a:r>
            </a:p>
          </p:txBody>
        </p:sp>
        <p:sp>
          <p:nvSpPr>
            <p:cNvPr id="21522" name="TextBox 14">
              <a:extLst>
                <a:ext uri="{FF2B5EF4-FFF2-40B4-BE49-F238E27FC236}">
                  <a16:creationId xmlns:a16="http://schemas.microsoft.com/office/drawing/2014/main" id="{3B5E1F99-F316-132B-1BBB-8D4F5135F59C}"/>
                </a:ext>
              </a:extLst>
            </p:cNvPr>
            <p:cNvSpPr txBox="1">
              <a:spLocks noChangeArrowheads="1"/>
            </p:cNvSpPr>
            <p:nvPr/>
          </p:nvSpPr>
          <p:spPr bwMode="auto">
            <a:xfrm>
              <a:off x="350838" y="5357812"/>
              <a:ext cx="1992817" cy="38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a:t>Kirurgisk lungebiopsi</a:t>
              </a:r>
            </a:p>
          </p:txBody>
        </p:sp>
        <p:sp>
          <p:nvSpPr>
            <p:cNvPr id="21523" name="TextBox 15">
              <a:extLst>
                <a:ext uri="{FF2B5EF4-FFF2-40B4-BE49-F238E27FC236}">
                  <a16:creationId xmlns:a16="http://schemas.microsoft.com/office/drawing/2014/main" id="{B343A192-3AF2-1161-1337-5A22B28E2FC1}"/>
                </a:ext>
              </a:extLst>
            </p:cNvPr>
            <p:cNvSpPr txBox="1">
              <a:spLocks noChangeArrowheads="1"/>
            </p:cNvSpPr>
            <p:nvPr/>
          </p:nvSpPr>
          <p:spPr bwMode="auto">
            <a:xfrm>
              <a:off x="350838" y="4500563"/>
              <a:ext cx="2409661" cy="38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a:t>Overvej BAL ± TBB/TBCB</a:t>
              </a:r>
            </a:p>
          </p:txBody>
        </p:sp>
        <p:sp>
          <p:nvSpPr>
            <p:cNvPr id="21524" name="TextBox 16">
              <a:extLst>
                <a:ext uri="{FF2B5EF4-FFF2-40B4-BE49-F238E27FC236}">
                  <a16:creationId xmlns:a16="http://schemas.microsoft.com/office/drawing/2014/main" id="{829E2527-92F8-9331-3171-BDEB4FAC01A9}"/>
                </a:ext>
              </a:extLst>
            </p:cNvPr>
            <p:cNvSpPr txBox="1">
              <a:spLocks noChangeArrowheads="1"/>
            </p:cNvSpPr>
            <p:nvPr/>
          </p:nvSpPr>
          <p:spPr bwMode="auto">
            <a:xfrm>
              <a:off x="350838" y="6000750"/>
              <a:ext cx="1665933" cy="38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a:t>MDT Konference</a:t>
              </a:r>
            </a:p>
          </p:txBody>
        </p:sp>
        <p:sp>
          <p:nvSpPr>
            <p:cNvPr id="20" name="Left Brace 19">
              <a:extLst>
                <a:ext uri="{FF2B5EF4-FFF2-40B4-BE49-F238E27FC236}">
                  <a16:creationId xmlns:a16="http://schemas.microsoft.com/office/drawing/2014/main" id="{4CFE5A42-4437-2363-7001-8DDE22E6017F}"/>
                </a:ext>
              </a:extLst>
            </p:cNvPr>
            <p:cNvSpPr/>
            <p:nvPr/>
          </p:nvSpPr>
          <p:spPr>
            <a:xfrm>
              <a:off x="4212271" y="2057353"/>
              <a:ext cx="304979" cy="4229360"/>
            </a:xfrm>
            <a:prstGeom prst="leftBrace">
              <a:avLst/>
            </a:prstGeom>
            <a:ln>
              <a:solidFill>
                <a:srgbClr val="A50021"/>
              </a:solidFill>
            </a:ln>
          </p:spPr>
          <p:style>
            <a:lnRef idx="1">
              <a:schemeClr val="accent1"/>
            </a:lnRef>
            <a:fillRef idx="0">
              <a:schemeClr val="accent1"/>
            </a:fillRef>
            <a:effectRef idx="0">
              <a:schemeClr val="accent1"/>
            </a:effectRef>
            <a:fontRef idx="minor">
              <a:schemeClr val="tx1"/>
            </a:fontRef>
          </p:style>
          <p:txBody>
            <a:bodyPr lIns="135459" tIns="67730" rIns="135459" bIns="67730" anchor="ctr"/>
            <a:lstStyle/>
            <a:p>
              <a:pPr algn="ctr" fontAlgn="auto">
                <a:spcBef>
                  <a:spcPts val="0"/>
                </a:spcBef>
                <a:spcAft>
                  <a:spcPts val="0"/>
                </a:spcAft>
                <a:defRPr/>
              </a:pPr>
              <a:endParaRPr lang="en-GB"/>
            </a:p>
          </p:txBody>
        </p:sp>
        <p:sp>
          <p:nvSpPr>
            <p:cNvPr id="21" name="Down Arrow 22">
              <a:extLst>
                <a:ext uri="{FF2B5EF4-FFF2-40B4-BE49-F238E27FC236}">
                  <a16:creationId xmlns:a16="http://schemas.microsoft.com/office/drawing/2014/main" id="{92F1C1C6-5CF9-5FB8-7A8B-3EF09B2E9E92}"/>
                </a:ext>
              </a:extLst>
            </p:cNvPr>
            <p:cNvSpPr/>
            <p:nvPr/>
          </p:nvSpPr>
          <p:spPr>
            <a:xfrm>
              <a:off x="1273974" y="1071563"/>
              <a:ext cx="65587" cy="316323"/>
            </a:xfrm>
            <a:prstGeom prst="downArrow">
              <a:avLst/>
            </a:prstGeom>
            <a:solidFill>
              <a:schemeClr val="accent2"/>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a:p>
          </p:txBody>
        </p:sp>
        <p:sp>
          <p:nvSpPr>
            <p:cNvPr id="22" name="Down Arrow 23">
              <a:extLst>
                <a:ext uri="{FF2B5EF4-FFF2-40B4-BE49-F238E27FC236}">
                  <a16:creationId xmlns:a16="http://schemas.microsoft.com/office/drawing/2014/main" id="{234F1BAA-69E8-A558-C088-D8307E1030D4}"/>
                </a:ext>
              </a:extLst>
            </p:cNvPr>
            <p:cNvSpPr/>
            <p:nvPr/>
          </p:nvSpPr>
          <p:spPr>
            <a:xfrm>
              <a:off x="1275614" y="1786219"/>
              <a:ext cx="63947" cy="314650"/>
            </a:xfrm>
            <a:prstGeom prst="downArrow">
              <a:avLst/>
            </a:prstGeom>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a:p>
          </p:txBody>
        </p:sp>
        <p:sp>
          <p:nvSpPr>
            <p:cNvPr id="23" name="Down Arrow 24">
              <a:extLst>
                <a:ext uri="{FF2B5EF4-FFF2-40B4-BE49-F238E27FC236}">
                  <a16:creationId xmlns:a16="http://schemas.microsoft.com/office/drawing/2014/main" id="{5B43336C-CEB4-6291-9CC8-F0FA3BBD48F2}"/>
                </a:ext>
              </a:extLst>
            </p:cNvPr>
            <p:cNvSpPr/>
            <p:nvPr/>
          </p:nvSpPr>
          <p:spPr>
            <a:xfrm>
              <a:off x="1273974" y="3001302"/>
              <a:ext cx="65587" cy="314650"/>
            </a:xfrm>
            <a:prstGeom prst="downArrow">
              <a:avLst/>
            </a:prstGeom>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a:p>
          </p:txBody>
        </p:sp>
        <p:sp>
          <p:nvSpPr>
            <p:cNvPr id="24" name="Down Arrow 25">
              <a:extLst>
                <a:ext uri="{FF2B5EF4-FFF2-40B4-BE49-F238E27FC236}">
                  <a16:creationId xmlns:a16="http://schemas.microsoft.com/office/drawing/2014/main" id="{F6A5EAD5-246A-FB96-8618-EBCBCFFFFEAE}"/>
                </a:ext>
              </a:extLst>
            </p:cNvPr>
            <p:cNvSpPr/>
            <p:nvPr/>
          </p:nvSpPr>
          <p:spPr>
            <a:xfrm>
              <a:off x="565635" y="3643991"/>
              <a:ext cx="63948" cy="314650"/>
            </a:xfrm>
            <a:prstGeom prst="downArrow">
              <a:avLst/>
            </a:prstGeom>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a:p>
          </p:txBody>
        </p:sp>
        <p:sp>
          <p:nvSpPr>
            <p:cNvPr id="25" name="Down Arrow 26">
              <a:extLst>
                <a:ext uri="{FF2B5EF4-FFF2-40B4-BE49-F238E27FC236}">
                  <a16:creationId xmlns:a16="http://schemas.microsoft.com/office/drawing/2014/main" id="{C6D3676C-5677-286A-E6FD-E67BE07B96BB}"/>
                </a:ext>
              </a:extLst>
            </p:cNvPr>
            <p:cNvSpPr/>
            <p:nvPr/>
          </p:nvSpPr>
          <p:spPr>
            <a:xfrm>
              <a:off x="1797031" y="3643991"/>
              <a:ext cx="63947" cy="314650"/>
            </a:xfrm>
            <a:prstGeom prst="downArrow">
              <a:avLst/>
            </a:prstGeom>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a:p>
          </p:txBody>
        </p:sp>
        <p:sp>
          <p:nvSpPr>
            <p:cNvPr id="26" name="Down Arrow 27">
              <a:extLst>
                <a:ext uri="{FF2B5EF4-FFF2-40B4-BE49-F238E27FC236}">
                  <a16:creationId xmlns:a16="http://schemas.microsoft.com/office/drawing/2014/main" id="{DC55118E-09F5-297A-76D3-22F413B6553B}"/>
                </a:ext>
              </a:extLst>
            </p:cNvPr>
            <p:cNvSpPr/>
            <p:nvPr/>
          </p:nvSpPr>
          <p:spPr>
            <a:xfrm>
              <a:off x="565635" y="4214712"/>
              <a:ext cx="63948" cy="316323"/>
            </a:xfrm>
            <a:prstGeom prst="downArrow">
              <a:avLst/>
            </a:prstGeom>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a:p>
          </p:txBody>
        </p:sp>
        <p:sp>
          <p:nvSpPr>
            <p:cNvPr id="27" name="Down Arrow 28">
              <a:extLst>
                <a:ext uri="{FF2B5EF4-FFF2-40B4-BE49-F238E27FC236}">
                  <a16:creationId xmlns:a16="http://schemas.microsoft.com/office/drawing/2014/main" id="{52F1C96E-6F00-E186-0D48-DE97E06F3B9F}"/>
                </a:ext>
              </a:extLst>
            </p:cNvPr>
            <p:cNvSpPr/>
            <p:nvPr/>
          </p:nvSpPr>
          <p:spPr>
            <a:xfrm>
              <a:off x="567275" y="5071630"/>
              <a:ext cx="63947" cy="314650"/>
            </a:xfrm>
            <a:prstGeom prst="downArrow">
              <a:avLst/>
            </a:prstGeom>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a:p>
          </p:txBody>
        </p:sp>
        <p:sp>
          <p:nvSpPr>
            <p:cNvPr id="28" name="Down Arrow 29">
              <a:extLst>
                <a:ext uri="{FF2B5EF4-FFF2-40B4-BE49-F238E27FC236}">
                  <a16:creationId xmlns:a16="http://schemas.microsoft.com/office/drawing/2014/main" id="{E902ADE7-1A8D-8AFE-4339-142A269438EB}"/>
                </a:ext>
              </a:extLst>
            </p:cNvPr>
            <p:cNvSpPr/>
            <p:nvPr/>
          </p:nvSpPr>
          <p:spPr>
            <a:xfrm>
              <a:off x="567275" y="5715992"/>
              <a:ext cx="63947" cy="314650"/>
            </a:xfrm>
            <a:prstGeom prst="downArrow">
              <a:avLst/>
            </a:prstGeom>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135459" tIns="67730" rIns="135459" bIns="67730" anchor="ctr"/>
            <a:lstStyle/>
            <a:p>
              <a:pPr algn="ctr" fontAlgn="auto">
                <a:spcBef>
                  <a:spcPts val="0"/>
                </a:spcBef>
                <a:spcAft>
                  <a:spcPts val="0"/>
                </a:spcAft>
                <a:defRPr/>
              </a:pPr>
              <a:endParaRPr lang="en-GB" dirty="0"/>
            </a:p>
          </p:txBody>
        </p:sp>
        <p:cxnSp>
          <p:nvCxnSpPr>
            <p:cNvPr id="29" name="Elbow Connector 31">
              <a:extLst>
                <a:ext uri="{FF2B5EF4-FFF2-40B4-BE49-F238E27FC236}">
                  <a16:creationId xmlns:a16="http://schemas.microsoft.com/office/drawing/2014/main" id="{5126CAC7-FC1C-C2F6-A364-39AFFA521E37}"/>
                </a:ext>
              </a:extLst>
            </p:cNvPr>
            <p:cNvCxnSpPr>
              <a:stCxn id="21521" idx="3"/>
            </p:cNvCxnSpPr>
            <p:nvPr/>
          </p:nvCxnSpPr>
          <p:spPr>
            <a:xfrm flipV="1">
              <a:off x="2006909" y="3858220"/>
              <a:ext cx="1906941" cy="261092"/>
            </a:xfrm>
            <a:prstGeom prst="bentConnector3">
              <a:avLst>
                <a:gd name="adj1" fmla="val 50000"/>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33">
              <a:extLst>
                <a:ext uri="{FF2B5EF4-FFF2-40B4-BE49-F238E27FC236}">
                  <a16:creationId xmlns:a16="http://schemas.microsoft.com/office/drawing/2014/main" id="{B4A122E2-F988-29D4-08B2-752792D968D4}"/>
                </a:ext>
              </a:extLst>
            </p:cNvPr>
            <p:cNvCxnSpPr>
              <a:stCxn id="21524" idx="3"/>
            </p:cNvCxnSpPr>
            <p:nvPr/>
          </p:nvCxnSpPr>
          <p:spPr>
            <a:xfrm flipV="1">
              <a:off x="2016747" y="4187933"/>
              <a:ext cx="1897103" cy="2003380"/>
            </a:xfrm>
            <a:prstGeom prst="bentConnector2">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21513" name="TextBox 1">
            <a:extLst>
              <a:ext uri="{FF2B5EF4-FFF2-40B4-BE49-F238E27FC236}">
                <a16:creationId xmlns:a16="http://schemas.microsoft.com/office/drawing/2014/main" id="{032AA9BA-F845-1351-62A3-72B97F6568A1}"/>
              </a:ext>
            </a:extLst>
          </p:cNvPr>
          <p:cNvSpPr txBox="1">
            <a:spLocks noChangeArrowheads="1"/>
          </p:cNvSpPr>
          <p:nvPr/>
        </p:nvSpPr>
        <p:spPr bwMode="auto">
          <a:xfrm>
            <a:off x="417513" y="6597650"/>
            <a:ext cx="2798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000"/>
              <a:t>Maher TM Clinics in Allergy and Immunology 2012</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9B15BA66-9C13-F028-17CF-D6162DECF64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el 1">
            <a:extLst>
              <a:ext uri="{FF2B5EF4-FFF2-40B4-BE49-F238E27FC236}">
                <a16:creationId xmlns:a16="http://schemas.microsoft.com/office/drawing/2014/main" id="{077D8151-AB35-1032-E0F0-83FD61298B7F}"/>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23556" name="Billede 2">
            <a:extLst>
              <a:ext uri="{FF2B5EF4-FFF2-40B4-BE49-F238E27FC236}">
                <a16:creationId xmlns:a16="http://schemas.microsoft.com/office/drawing/2014/main" id="{7BF027B8-5BDE-568D-D8A0-7531DD7FB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itel 1">
            <a:extLst>
              <a:ext uri="{FF2B5EF4-FFF2-40B4-BE49-F238E27FC236}">
                <a16:creationId xmlns:a16="http://schemas.microsoft.com/office/drawing/2014/main" id="{538F50E7-030B-EFD2-D367-906A5701EEA5}"/>
              </a:ext>
            </a:extLst>
          </p:cNvPr>
          <p:cNvSpPr>
            <a:spLocks noGrp="1"/>
          </p:cNvSpPr>
          <p:nvPr>
            <p:ph type="title"/>
          </p:nvPr>
        </p:nvSpPr>
        <p:spPr>
          <a:xfrm>
            <a:off x="550863" y="414338"/>
            <a:ext cx="7718425" cy="1143000"/>
          </a:xfrm>
        </p:spPr>
        <p:txBody>
          <a:bodyPr/>
          <a:lstStyle/>
          <a:p>
            <a:r>
              <a:rPr lang="da-DK" altLang="da-DK" sz="2800" b="1">
                <a:solidFill>
                  <a:srgbClr val="C00000"/>
                </a:solidFill>
              </a:rPr>
              <a:t>ANAMNESE &amp; HRCT</a:t>
            </a:r>
            <a:endParaRPr lang="da-DK" altLang="da-DK" sz="2800">
              <a:solidFill>
                <a:srgbClr val="C00000"/>
              </a:solidFill>
            </a:endParaRPr>
          </a:p>
        </p:txBody>
      </p:sp>
      <p:sp>
        <p:nvSpPr>
          <p:cNvPr id="18" name="Tekstboks 7">
            <a:extLst>
              <a:ext uri="{FF2B5EF4-FFF2-40B4-BE49-F238E27FC236}">
                <a16:creationId xmlns:a16="http://schemas.microsoft.com/office/drawing/2014/main" id="{C6D2712F-0AFE-3902-D9F4-A2CBCB5935BD}"/>
              </a:ext>
            </a:extLst>
          </p:cNvPr>
          <p:cNvSpPr txBox="1"/>
          <p:nvPr/>
        </p:nvSpPr>
        <p:spPr>
          <a:xfrm>
            <a:off x="839788" y="2060575"/>
            <a:ext cx="7488237" cy="3540125"/>
          </a:xfrm>
          <a:prstGeom prst="rect">
            <a:avLst/>
          </a:prstGeom>
          <a:noFill/>
        </p:spPr>
        <p:txBody>
          <a:bodyPr>
            <a:spAutoFit/>
          </a:bodyPr>
          <a:lstStyle/>
          <a:p>
            <a:pPr eaLnBrk="1" hangingPunct="1">
              <a:defRPr/>
            </a:pPr>
            <a:r>
              <a:rPr lang="da-DK" sz="2800" dirty="0">
                <a:latin typeface="+mn-lt"/>
              </a:rPr>
              <a:t>HRCT og en grundig anamnese med fokus på eksponering er de vigtigste diagnostiske redskaber</a:t>
            </a:r>
          </a:p>
          <a:p>
            <a:pPr eaLnBrk="1" hangingPunct="1">
              <a:defRPr/>
            </a:pPr>
            <a:endParaRPr lang="da-DK" sz="2800" dirty="0">
              <a:latin typeface="+mn-lt"/>
            </a:endParaRPr>
          </a:p>
          <a:p>
            <a:pPr eaLnBrk="1" hangingPunct="1">
              <a:defRPr/>
            </a:pPr>
            <a:r>
              <a:rPr lang="da-DK" sz="2800" dirty="0">
                <a:latin typeface="+mn-lt"/>
              </a:rPr>
              <a:t>En god anamnese kan påvise årsag til ILS</a:t>
            </a:r>
          </a:p>
          <a:p>
            <a:pPr eaLnBrk="1" hangingPunct="1">
              <a:defRPr/>
            </a:pPr>
            <a:endParaRPr lang="da-DK" sz="2800" dirty="0">
              <a:latin typeface="+mn-lt"/>
            </a:endParaRPr>
          </a:p>
          <a:p>
            <a:pPr eaLnBrk="1" hangingPunct="1">
              <a:defRPr/>
            </a:pPr>
            <a:r>
              <a:rPr lang="da-DK" sz="2800" dirty="0">
                <a:latin typeface="+mn-lt"/>
              </a:rPr>
              <a:t>HRCT kan udelukke en række sygdomme og indsnævre differentialdiagnoserne</a:t>
            </a:r>
          </a:p>
          <a:p>
            <a:pPr eaLnBrk="1" hangingPunct="1">
              <a:defRPr/>
            </a:pPr>
            <a:endParaRPr lang="da-DK" sz="2800" dirty="0">
              <a:latin typeface="+mn-lt"/>
            </a:endParaRPr>
          </a:p>
        </p:txBody>
      </p:sp>
      <p:pic>
        <p:nvPicPr>
          <p:cNvPr id="23559" name="Picture 8" descr="HRCT findings. We diagnosed &quot;consistent with UIP pattern&quot; in accordance...  | Download Scientific Diagram">
            <a:extLst>
              <a:ext uri="{FF2B5EF4-FFF2-40B4-BE49-F238E27FC236}">
                <a16:creationId xmlns:a16="http://schemas.microsoft.com/office/drawing/2014/main" id="{39CE75CF-DFA0-2C14-0001-DBD567DC35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463" y="44450"/>
            <a:ext cx="32750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 descr="Challenges in pulmonary fibrosis · 1: Use of high resolution CT scanning of  the lung for the evaluation of patients with idiopathic interstitial  pneumonias | Thorax">
            <a:extLst>
              <a:ext uri="{FF2B5EF4-FFF2-40B4-BE49-F238E27FC236}">
                <a16:creationId xmlns:a16="http://schemas.microsoft.com/office/drawing/2014/main" id="{F208229B-481F-E1D4-FDEF-9F98F967F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488" y="2349500"/>
            <a:ext cx="32019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2" descr="108 Desquamative Interstitial Pneumonia (DIP) | Radiology Key">
            <a:extLst>
              <a:ext uri="{FF2B5EF4-FFF2-40B4-BE49-F238E27FC236}">
                <a16:creationId xmlns:a16="http://schemas.microsoft.com/office/drawing/2014/main" id="{78A73CCB-D556-7DAB-F04B-F9A635063C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4075" y="4581525"/>
            <a:ext cx="3200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BCA78B49-4110-D560-3094-242AC1C4E96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393700"/>
            <a:ext cx="423863"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el 1">
            <a:extLst>
              <a:ext uri="{FF2B5EF4-FFF2-40B4-BE49-F238E27FC236}">
                <a16:creationId xmlns:a16="http://schemas.microsoft.com/office/drawing/2014/main" id="{B79AC510-E47F-D480-B91A-F91E960CC1BA}"/>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25604" name="Billede 2">
            <a:extLst>
              <a:ext uri="{FF2B5EF4-FFF2-40B4-BE49-F238E27FC236}">
                <a16:creationId xmlns:a16="http://schemas.microsoft.com/office/drawing/2014/main" id="{7D31E776-BEB4-86A2-45D8-AD6CA5B3B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el 1">
            <a:extLst>
              <a:ext uri="{FF2B5EF4-FFF2-40B4-BE49-F238E27FC236}">
                <a16:creationId xmlns:a16="http://schemas.microsoft.com/office/drawing/2014/main" id="{EAE873B8-879D-2F9C-0A9D-AF2DE0AC19E9}"/>
              </a:ext>
            </a:extLst>
          </p:cNvPr>
          <p:cNvSpPr>
            <a:spLocks noGrp="1"/>
          </p:cNvSpPr>
          <p:nvPr>
            <p:ph type="title"/>
          </p:nvPr>
        </p:nvSpPr>
        <p:spPr/>
        <p:txBody>
          <a:bodyPr/>
          <a:lstStyle/>
          <a:p>
            <a:r>
              <a:rPr lang="da-DK" altLang="da-DK" sz="2800" b="1">
                <a:solidFill>
                  <a:srgbClr val="C00000"/>
                </a:solidFill>
              </a:rPr>
              <a:t>TYPISK UIP</a:t>
            </a:r>
            <a:endParaRPr lang="da-DK" altLang="da-DK" sz="2800"/>
          </a:p>
        </p:txBody>
      </p:sp>
      <p:pic>
        <p:nvPicPr>
          <p:cNvPr id="25606" name="Picture 6">
            <a:extLst>
              <a:ext uri="{FF2B5EF4-FFF2-40B4-BE49-F238E27FC236}">
                <a16:creationId xmlns:a16="http://schemas.microsoft.com/office/drawing/2014/main" id="{8B92A5E0-4E8F-95B9-D298-9644400623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360488"/>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2BD0AA4B-3F8F-8CC4-23E2-6C5FAF28C1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3975" y="172085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a:extLst>
              <a:ext uri="{FF2B5EF4-FFF2-40B4-BE49-F238E27FC236}">
                <a16:creationId xmlns:a16="http://schemas.microsoft.com/office/drawing/2014/main" id="{BB23248C-DCE0-D9EB-39A6-443DB1C9D3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4338" y="2008188"/>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A8955799-6CD8-4A97-305B-C8B1FFAC579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el 1">
            <a:extLst>
              <a:ext uri="{FF2B5EF4-FFF2-40B4-BE49-F238E27FC236}">
                <a16:creationId xmlns:a16="http://schemas.microsoft.com/office/drawing/2014/main" id="{7982AF4C-B96C-0772-C31E-8E4D6366831E}"/>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27652" name="Billede 2">
            <a:extLst>
              <a:ext uri="{FF2B5EF4-FFF2-40B4-BE49-F238E27FC236}">
                <a16:creationId xmlns:a16="http://schemas.microsoft.com/office/drawing/2014/main" id="{246DC33E-42E9-C2B8-829F-BEEE40185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tel 1">
            <a:extLst>
              <a:ext uri="{FF2B5EF4-FFF2-40B4-BE49-F238E27FC236}">
                <a16:creationId xmlns:a16="http://schemas.microsoft.com/office/drawing/2014/main" id="{5DF23C7A-EC05-6E0F-80AF-13D7F9D2CD3C}"/>
              </a:ext>
            </a:extLst>
          </p:cNvPr>
          <p:cNvSpPr>
            <a:spLocks noGrp="1"/>
          </p:cNvSpPr>
          <p:nvPr>
            <p:ph type="title"/>
          </p:nvPr>
        </p:nvSpPr>
        <p:spPr/>
        <p:txBody>
          <a:bodyPr/>
          <a:lstStyle/>
          <a:p>
            <a:r>
              <a:rPr lang="da-DK" altLang="da-DK" sz="2800" b="1">
                <a:solidFill>
                  <a:srgbClr val="C00000"/>
                </a:solidFill>
              </a:rPr>
              <a:t>UDELUKKELSE AF ANDRE ÅRSAGER</a:t>
            </a:r>
            <a:endParaRPr lang="da-DK" altLang="da-DK" sz="2800"/>
          </a:p>
        </p:txBody>
      </p:sp>
      <p:pic>
        <p:nvPicPr>
          <p:cNvPr id="27654" name="Picture 2" descr="E:\IPF CT foredrag\CT HR thorax3_4984622\155819235.jpg">
            <a:extLst>
              <a:ext uri="{FF2B5EF4-FFF2-40B4-BE49-F238E27FC236}">
                <a16:creationId xmlns:a16="http://schemas.microsoft.com/office/drawing/2014/main" id="{F4A90A58-D7BC-0E5F-B113-9D206C028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335"/>
          <a:stretch>
            <a:fillRect/>
          </a:stretch>
        </p:blipFill>
        <p:spPr bwMode="auto">
          <a:xfrm>
            <a:off x="1487488" y="1936750"/>
            <a:ext cx="4876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E:\IPF CT foredrag\CT HR thorax3_4984622\155819680.jpg">
            <a:extLst>
              <a:ext uri="{FF2B5EF4-FFF2-40B4-BE49-F238E27FC236}">
                <a16:creationId xmlns:a16="http://schemas.microsoft.com/office/drawing/2014/main" id="{94457615-3C76-501E-2AE7-919D6BE955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335"/>
          <a:stretch>
            <a:fillRect/>
          </a:stretch>
        </p:blipFill>
        <p:spPr bwMode="auto">
          <a:xfrm>
            <a:off x="3600450" y="1936750"/>
            <a:ext cx="4876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IPF CT foredrag\CT HR thorax3_4984622\155819989.jpg">
            <a:extLst>
              <a:ext uri="{FF2B5EF4-FFF2-40B4-BE49-F238E27FC236}">
                <a16:creationId xmlns:a16="http://schemas.microsoft.com/office/drawing/2014/main" id="{1EAF44D9-AD16-48CB-E601-D1CA97F9C5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0335"/>
          <a:stretch>
            <a:fillRect/>
          </a:stretch>
        </p:blipFill>
        <p:spPr bwMode="auto">
          <a:xfrm>
            <a:off x="5827713" y="1936750"/>
            <a:ext cx="4876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boks 11">
            <a:extLst>
              <a:ext uri="{FF2B5EF4-FFF2-40B4-BE49-F238E27FC236}">
                <a16:creationId xmlns:a16="http://schemas.microsoft.com/office/drawing/2014/main" id="{217FB4D7-6EDA-73FA-1D21-F8BCC0E884F7}"/>
              </a:ext>
            </a:extLst>
          </p:cNvPr>
          <p:cNvSpPr txBox="1">
            <a:spLocks noChangeArrowheads="1"/>
          </p:cNvSpPr>
          <p:nvPr/>
        </p:nvSpPr>
        <p:spPr bwMode="auto">
          <a:xfrm>
            <a:off x="3287713" y="2716213"/>
            <a:ext cx="50895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800"/>
              <a:t>56-årig kvinde med tiltagende dyspnø i 6-8 måneder</a:t>
            </a:r>
          </a:p>
          <a:p>
            <a:pPr eaLnBrk="1" hangingPunct="1">
              <a:spcBef>
                <a:spcPct val="0"/>
              </a:spcBef>
              <a:buFontTx/>
              <a:buNone/>
            </a:pPr>
            <a:r>
              <a:rPr lang="da-DK" altLang="da-DK" sz="1800"/>
              <a:t>Ingen ekstra-pulmonale symptomer, normal serologi</a:t>
            </a:r>
          </a:p>
          <a:p>
            <a:pPr eaLnBrk="1" hangingPunct="1">
              <a:spcBef>
                <a:spcPct val="0"/>
              </a:spcBef>
              <a:buFontTx/>
              <a:buNone/>
            </a:pPr>
            <a:r>
              <a:rPr lang="da-DK" altLang="da-DK" sz="1800"/>
              <a:t>IPF diagnose</a:t>
            </a:r>
          </a:p>
          <a:p>
            <a:pPr eaLnBrk="1" hangingPunct="1">
              <a:spcBef>
                <a:spcPct val="0"/>
              </a:spcBef>
              <a:buFontTx/>
              <a:buNone/>
            </a:pPr>
            <a:r>
              <a:rPr lang="da-DK" altLang="da-DK" sz="1800"/>
              <a:t>Udredt mhp. lungetransplantation</a:t>
            </a:r>
          </a:p>
          <a:p>
            <a:pPr eaLnBrk="1" hangingPunct="1">
              <a:spcBef>
                <a:spcPct val="0"/>
              </a:spcBef>
              <a:buFontTx/>
              <a:buNone/>
            </a:pPr>
            <a:r>
              <a:rPr lang="da-DK" altLang="da-DK" sz="1800"/>
              <a:t>Ved svar klage over ødem af fingrene</a:t>
            </a:r>
          </a:p>
        </p:txBody>
      </p:sp>
      <p:sp>
        <p:nvSpPr>
          <p:cNvPr id="9" name="Tekstboks 12">
            <a:extLst>
              <a:ext uri="{FF2B5EF4-FFF2-40B4-BE49-F238E27FC236}">
                <a16:creationId xmlns:a16="http://schemas.microsoft.com/office/drawing/2014/main" id="{3991DE79-DF0F-728B-234D-671DF0658231}"/>
              </a:ext>
            </a:extLst>
          </p:cNvPr>
          <p:cNvSpPr txBox="1">
            <a:spLocks noChangeArrowheads="1"/>
          </p:cNvSpPr>
          <p:nvPr/>
        </p:nvSpPr>
        <p:spPr bwMode="auto">
          <a:xfrm>
            <a:off x="3751263" y="4149725"/>
            <a:ext cx="41719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800"/>
              <a:t>Fortykket skleroderm hud</a:t>
            </a:r>
          </a:p>
          <a:p>
            <a:pPr eaLnBrk="1" hangingPunct="1">
              <a:spcBef>
                <a:spcPct val="0"/>
              </a:spcBef>
              <a:buFontTx/>
              <a:buNone/>
            </a:pPr>
            <a:r>
              <a:rPr lang="da-DK" altLang="da-DK" sz="1800"/>
              <a:t>ANA er blevet positiv</a:t>
            </a:r>
          </a:p>
          <a:p>
            <a:pPr eaLnBrk="1" hangingPunct="1">
              <a:spcBef>
                <a:spcPct val="0"/>
              </a:spcBef>
              <a:buFontTx/>
              <a:buNone/>
            </a:pPr>
            <a:endParaRPr lang="da-DK" altLang="da-DK" sz="1800"/>
          </a:p>
          <a:p>
            <a:pPr eaLnBrk="1" hangingPunct="1">
              <a:spcBef>
                <a:spcPct val="0"/>
              </a:spcBef>
              <a:buFontTx/>
              <a:buNone/>
            </a:pPr>
            <a:r>
              <a:rPr lang="da-DK" altLang="da-DK" sz="1800"/>
              <a:t>Diagnosticeres med systemisk </a:t>
            </a:r>
            <a:r>
              <a:rPr lang="en-GB" altLang="da-DK" sz="1800" b="1"/>
              <a:t>sklerodermi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7884A842-E23C-9C19-96B5-36780E1F3D33}"/>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el 1">
            <a:extLst>
              <a:ext uri="{FF2B5EF4-FFF2-40B4-BE49-F238E27FC236}">
                <a16:creationId xmlns:a16="http://schemas.microsoft.com/office/drawing/2014/main" id="{F208F659-164C-AAB5-3F18-13BCA023A360}"/>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29700" name="Billede 2">
            <a:extLst>
              <a:ext uri="{FF2B5EF4-FFF2-40B4-BE49-F238E27FC236}">
                <a16:creationId xmlns:a16="http://schemas.microsoft.com/office/drawing/2014/main" id="{89095E1E-A3F5-E712-6149-08F4FAF0C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tel 1">
            <a:extLst>
              <a:ext uri="{FF2B5EF4-FFF2-40B4-BE49-F238E27FC236}">
                <a16:creationId xmlns:a16="http://schemas.microsoft.com/office/drawing/2014/main" id="{2B8956AB-62B5-1298-DBAB-4C47F1B4630A}"/>
              </a:ext>
            </a:extLst>
          </p:cNvPr>
          <p:cNvSpPr>
            <a:spLocks noGrp="1"/>
          </p:cNvSpPr>
          <p:nvPr>
            <p:ph type="title"/>
          </p:nvPr>
        </p:nvSpPr>
        <p:spPr/>
        <p:txBody>
          <a:bodyPr/>
          <a:lstStyle/>
          <a:p>
            <a:r>
              <a:rPr lang="da-DK" altLang="da-DK" sz="2800" b="1">
                <a:solidFill>
                  <a:srgbClr val="C00000"/>
                </a:solidFill>
              </a:rPr>
              <a:t>UDELUKKELSE AF ANDRE ÅRSAGER</a:t>
            </a:r>
            <a:endParaRPr lang="da-DK" altLang="da-DK" sz="2800"/>
          </a:p>
        </p:txBody>
      </p:sp>
      <p:pic>
        <p:nvPicPr>
          <p:cNvPr id="29702" name="Picture 2" descr="E:\IPF CT foredrag\CT HR thorax3_4299655\127111937.jpg">
            <a:extLst>
              <a:ext uri="{FF2B5EF4-FFF2-40B4-BE49-F238E27FC236}">
                <a16:creationId xmlns:a16="http://schemas.microsoft.com/office/drawing/2014/main" id="{733D4D30-0E62-71AA-8942-BA7ADA66E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335"/>
          <a:stretch>
            <a:fillRect/>
          </a:stretch>
        </p:blipFill>
        <p:spPr bwMode="auto">
          <a:xfrm>
            <a:off x="1506538" y="1844675"/>
            <a:ext cx="4876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E:\IPF CT foredrag\CT HR thorax3_4299655\127112129.jpg">
            <a:extLst>
              <a:ext uri="{FF2B5EF4-FFF2-40B4-BE49-F238E27FC236}">
                <a16:creationId xmlns:a16="http://schemas.microsoft.com/office/drawing/2014/main" id="{6661DF0E-ED2C-A99D-0E4B-6ECAA74D9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335"/>
          <a:stretch>
            <a:fillRect/>
          </a:stretch>
        </p:blipFill>
        <p:spPr bwMode="auto">
          <a:xfrm>
            <a:off x="3719513" y="1865313"/>
            <a:ext cx="4876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IPF CT foredrag\CT HR thorax3_4299655\127112371.jpg">
            <a:extLst>
              <a:ext uri="{FF2B5EF4-FFF2-40B4-BE49-F238E27FC236}">
                <a16:creationId xmlns:a16="http://schemas.microsoft.com/office/drawing/2014/main" id="{E8552BD1-AAE3-DD48-4E8C-FAF9D62798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0335"/>
          <a:stretch>
            <a:fillRect/>
          </a:stretch>
        </p:blipFill>
        <p:spPr bwMode="auto">
          <a:xfrm>
            <a:off x="5827713" y="1844675"/>
            <a:ext cx="4926012"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boks 13">
            <a:extLst>
              <a:ext uri="{FF2B5EF4-FFF2-40B4-BE49-F238E27FC236}">
                <a16:creationId xmlns:a16="http://schemas.microsoft.com/office/drawing/2014/main" id="{6A4B8641-A288-095B-C5FE-F9F591ECB238}"/>
              </a:ext>
            </a:extLst>
          </p:cNvPr>
          <p:cNvSpPr txBox="1">
            <a:spLocks noChangeArrowheads="1"/>
          </p:cNvSpPr>
          <p:nvPr/>
        </p:nvSpPr>
        <p:spPr bwMode="auto">
          <a:xfrm>
            <a:off x="4889500" y="3543300"/>
            <a:ext cx="2846388" cy="708025"/>
          </a:xfrm>
          <a:prstGeom prst="rect">
            <a:avLst/>
          </a:prstGeom>
          <a:solidFill>
            <a:schemeClr val="bg1"/>
          </a:solidFill>
          <a:ln w="38100">
            <a:solidFill>
              <a:srgbClr val="FF0000"/>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a-DK" altLang="da-DK" sz="4000"/>
              <a:t>SARKOIDOSE</a:t>
            </a:r>
            <a:endParaRPr lang="da-DK" altLang="da-DK"/>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9A9C98CD-717B-8978-84E5-816F1485E5E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el 1">
            <a:extLst>
              <a:ext uri="{FF2B5EF4-FFF2-40B4-BE49-F238E27FC236}">
                <a16:creationId xmlns:a16="http://schemas.microsoft.com/office/drawing/2014/main" id="{031582A0-13AE-0427-954E-AE320EE6354E}"/>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31748" name="Billede 2">
            <a:extLst>
              <a:ext uri="{FF2B5EF4-FFF2-40B4-BE49-F238E27FC236}">
                <a16:creationId xmlns:a16="http://schemas.microsoft.com/office/drawing/2014/main" id="{A9407298-1752-B0A0-DEF1-2D064E50A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itel 1">
            <a:extLst>
              <a:ext uri="{FF2B5EF4-FFF2-40B4-BE49-F238E27FC236}">
                <a16:creationId xmlns:a16="http://schemas.microsoft.com/office/drawing/2014/main" id="{DBCB099E-B063-1C80-F348-63F6FD95CDFE}"/>
              </a:ext>
            </a:extLst>
          </p:cNvPr>
          <p:cNvSpPr>
            <a:spLocks noGrp="1"/>
          </p:cNvSpPr>
          <p:nvPr>
            <p:ph type="title"/>
          </p:nvPr>
        </p:nvSpPr>
        <p:spPr/>
        <p:txBody>
          <a:bodyPr/>
          <a:lstStyle/>
          <a:p>
            <a:r>
              <a:rPr lang="da-DK" altLang="da-DK" sz="2800" b="1">
                <a:solidFill>
                  <a:srgbClr val="C00000"/>
                </a:solidFill>
              </a:rPr>
              <a:t>DEN GODE ANAMNESE</a:t>
            </a:r>
            <a:endParaRPr lang="da-DK" altLang="da-DK" sz="2800">
              <a:solidFill>
                <a:srgbClr val="C00000"/>
              </a:solidFill>
            </a:endParaRPr>
          </a:p>
        </p:txBody>
      </p:sp>
      <p:sp>
        <p:nvSpPr>
          <p:cNvPr id="31750" name="Pladsholder til indhold 1">
            <a:extLst>
              <a:ext uri="{FF2B5EF4-FFF2-40B4-BE49-F238E27FC236}">
                <a16:creationId xmlns:a16="http://schemas.microsoft.com/office/drawing/2014/main" id="{A518275F-2A2D-77A0-E6EF-FD4B1A4326CF}"/>
              </a:ext>
            </a:extLst>
          </p:cNvPr>
          <p:cNvSpPr>
            <a:spLocks noGrp="1"/>
          </p:cNvSpPr>
          <p:nvPr>
            <p:ph idx="1"/>
          </p:nvPr>
        </p:nvSpPr>
        <p:spPr>
          <a:xfrm>
            <a:off x="609600" y="1206500"/>
            <a:ext cx="10972800" cy="4525963"/>
          </a:xfrm>
        </p:spPr>
        <p:txBody>
          <a:bodyPr/>
          <a:lstStyle/>
          <a:p>
            <a:r>
              <a:rPr lang="da-DK" altLang="da-DK" sz="2400"/>
              <a:t>Alder, køn &amp; tobak</a:t>
            </a:r>
          </a:p>
          <a:p>
            <a:endParaRPr lang="da-DK" altLang="da-DK" sz="1000"/>
          </a:p>
          <a:p>
            <a:r>
              <a:rPr lang="da-DK" altLang="da-DK" sz="2400"/>
              <a:t>Stetoskopi</a:t>
            </a:r>
          </a:p>
          <a:p>
            <a:endParaRPr lang="da-DK" altLang="da-DK" sz="1000"/>
          </a:p>
          <a:p>
            <a:r>
              <a:rPr lang="da-DK" altLang="da-DK" sz="2400"/>
              <a:t>Tidsmæssig udvikling og sværhedsgrad af dyspnø &amp; hoste</a:t>
            </a:r>
          </a:p>
          <a:p>
            <a:endParaRPr lang="da-DK" altLang="da-DK" sz="1000"/>
          </a:p>
          <a:p>
            <a:r>
              <a:rPr lang="da-DK" altLang="da-DK" sz="2400"/>
              <a:t>Familiær disposition</a:t>
            </a:r>
          </a:p>
          <a:p>
            <a:endParaRPr lang="da-DK" altLang="da-DK" sz="1000"/>
          </a:p>
          <a:p>
            <a:r>
              <a:rPr lang="da-DK" altLang="da-DK" sz="2400"/>
              <a:t>Erhvervsmæssig eksponering</a:t>
            </a:r>
          </a:p>
          <a:p>
            <a:endParaRPr lang="da-DK" altLang="da-DK" sz="1000"/>
          </a:p>
          <a:p>
            <a:r>
              <a:rPr lang="da-DK" altLang="da-DK" sz="2400"/>
              <a:t>Boligforhold – vandskade, mug</a:t>
            </a:r>
          </a:p>
          <a:p>
            <a:endParaRPr lang="da-DK" altLang="da-DK" sz="1000"/>
          </a:p>
          <a:p>
            <a:r>
              <a:rPr lang="da-DK" altLang="da-DK" sz="2400"/>
              <a:t>Dyr – især fugle (ikke hund/kat)</a:t>
            </a:r>
          </a:p>
          <a:p>
            <a:endParaRPr lang="da-DK" altLang="da-DK" sz="1000"/>
          </a:p>
          <a:p>
            <a:r>
              <a:rPr lang="da-DK" altLang="da-DK" sz="2400"/>
              <a:t>Medicin</a:t>
            </a:r>
          </a:p>
          <a:p>
            <a:endParaRPr lang="da-DK" altLang="da-DK" sz="1000"/>
          </a:p>
          <a:p>
            <a:r>
              <a:rPr lang="da-DK" altLang="da-DK" sz="2400"/>
              <a:t>Reumatologisk sygdom eller anden systemsygdom</a:t>
            </a:r>
          </a:p>
          <a:p>
            <a:endParaRPr lang="da-DK" altLang="da-DK"/>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C1656AD5-83A4-117F-07BF-E7B77CB13CE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el 1">
            <a:extLst>
              <a:ext uri="{FF2B5EF4-FFF2-40B4-BE49-F238E27FC236}">
                <a16:creationId xmlns:a16="http://schemas.microsoft.com/office/drawing/2014/main" id="{F3C63C5B-3D29-D6D7-D00A-59C392EE4F6C}"/>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33796" name="Billede 2">
            <a:extLst>
              <a:ext uri="{FF2B5EF4-FFF2-40B4-BE49-F238E27FC236}">
                <a16:creationId xmlns:a16="http://schemas.microsoft.com/office/drawing/2014/main" id="{E50E1C43-3EA5-2AAF-62A5-9F5539C64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itel 1">
            <a:extLst>
              <a:ext uri="{FF2B5EF4-FFF2-40B4-BE49-F238E27FC236}">
                <a16:creationId xmlns:a16="http://schemas.microsoft.com/office/drawing/2014/main" id="{A4D28B66-D167-4B35-00A5-9C91DB8DB30C}"/>
              </a:ext>
            </a:extLst>
          </p:cNvPr>
          <p:cNvSpPr>
            <a:spLocks noGrp="1"/>
          </p:cNvSpPr>
          <p:nvPr>
            <p:ph type="title"/>
          </p:nvPr>
        </p:nvSpPr>
        <p:spPr/>
        <p:txBody>
          <a:bodyPr/>
          <a:lstStyle/>
          <a:p>
            <a:r>
              <a:rPr lang="da-DK" altLang="da-DK" sz="2800" b="1">
                <a:solidFill>
                  <a:srgbClr val="C00000"/>
                </a:solidFill>
              </a:rPr>
              <a:t>DEN GODE ANAMNESE</a:t>
            </a:r>
            <a:endParaRPr lang="da-DK" altLang="da-DK" sz="2800">
              <a:solidFill>
                <a:srgbClr val="C00000"/>
              </a:solidFill>
            </a:endParaRPr>
          </a:p>
        </p:txBody>
      </p:sp>
      <p:sp>
        <p:nvSpPr>
          <p:cNvPr id="33798" name="Pladsholder til indhold 1">
            <a:extLst>
              <a:ext uri="{FF2B5EF4-FFF2-40B4-BE49-F238E27FC236}">
                <a16:creationId xmlns:a16="http://schemas.microsoft.com/office/drawing/2014/main" id="{EC4D2F23-1DB9-C4DF-C45A-B3DF11FD5EF1}"/>
              </a:ext>
            </a:extLst>
          </p:cNvPr>
          <p:cNvSpPr>
            <a:spLocks noGrp="1"/>
          </p:cNvSpPr>
          <p:nvPr>
            <p:ph idx="1"/>
          </p:nvPr>
        </p:nvSpPr>
        <p:spPr>
          <a:xfrm>
            <a:off x="609600" y="1600200"/>
            <a:ext cx="2317750" cy="460375"/>
          </a:xfrm>
        </p:spPr>
        <p:txBody>
          <a:bodyPr/>
          <a:lstStyle/>
          <a:p>
            <a:r>
              <a:rPr lang="da-DK" altLang="da-DK" sz="2000"/>
              <a:t>Alder og køn</a:t>
            </a:r>
          </a:p>
          <a:p>
            <a:endParaRPr lang="da-DK" altLang="da-DK" sz="1000"/>
          </a:p>
          <a:p>
            <a:r>
              <a:rPr lang="da-DK" altLang="da-DK" sz="2000"/>
              <a:t>Tobaksanamnese</a:t>
            </a:r>
          </a:p>
          <a:p>
            <a:pPr lvl="1"/>
            <a:r>
              <a:rPr lang="da-DK" altLang="da-DK" sz="1600"/>
              <a:t>Årstal for stop</a:t>
            </a:r>
          </a:p>
          <a:p>
            <a:pPr lvl="1"/>
            <a:r>
              <a:rPr lang="da-DK" altLang="da-DK" sz="1600"/>
              <a:t>Pakkeår</a:t>
            </a:r>
          </a:p>
          <a:p>
            <a:endParaRPr lang="da-DK" altLang="da-DK" sz="1000"/>
          </a:p>
          <a:p>
            <a:r>
              <a:rPr lang="da-DK" altLang="da-DK" sz="2000"/>
              <a:t>Lungestetoskopi</a:t>
            </a:r>
          </a:p>
          <a:p>
            <a:endParaRPr lang="da-DK" altLang="da-DK" sz="1000"/>
          </a:p>
        </p:txBody>
      </p:sp>
      <p:pic>
        <p:nvPicPr>
          <p:cNvPr id="33799" name="Billede 3">
            <a:extLst>
              <a:ext uri="{FF2B5EF4-FFF2-40B4-BE49-F238E27FC236}">
                <a16:creationId xmlns:a16="http://schemas.microsoft.com/office/drawing/2014/main" id="{57578CEC-E71C-E274-489B-D42D7C0C0B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13" y="1146175"/>
            <a:ext cx="8963025"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9A8FB28C-C57B-AA38-5583-10CA212D1C4F}"/>
              </a:ext>
            </a:extLst>
          </p:cNvPr>
          <p:cNvSpPr/>
          <p:nvPr/>
        </p:nvSpPr>
        <p:spPr>
          <a:xfrm>
            <a:off x="7967663" y="1228725"/>
            <a:ext cx="3797300" cy="292100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CA460352-9507-1065-43BD-9E182E1709C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el 1">
            <a:extLst>
              <a:ext uri="{FF2B5EF4-FFF2-40B4-BE49-F238E27FC236}">
                <a16:creationId xmlns:a16="http://schemas.microsoft.com/office/drawing/2014/main" id="{C9306AAD-8FD6-488E-F6C7-263AF0DCA0EB}"/>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35844" name="Billede 2">
            <a:extLst>
              <a:ext uri="{FF2B5EF4-FFF2-40B4-BE49-F238E27FC236}">
                <a16:creationId xmlns:a16="http://schemas.microsoft.com/office/drawing/2014/main" id="{98FB7133-C090-E7E9-DFB0-9DA5099CF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el 1">
            <a:extLst>
              <a:ext uri="{FF2B5EF4-FFF2-40B4-BE49-F238E27FC236}">
                <a16:creationId xmlns:a16="http://schemas.microsoft.com/office/drawing/2014/main" id="{3FDBF96B-31ED-11E4-3BF1-520168B76A86}"/>
              </a:ext>
            </a:extLst>
          </p:cNvPr>
          <p:cNvSpPr>
            <a:spLocks noGrp="1"/>
          </p:cNvSpPr>
          <p:nvPr>
            <p:ph type="title"/>
          </p:nvPr>
        </p:nvSpPr>
        <p:spPr/>
        <p:txBody>
          <a:bodyPr/>
          <a:lstStyle/>
          <a:p>
            <a:r>
              <a:rPr lang="da-DK" altLang="da-DK" sz="2800" b="1">
                <a:solidFill>
                  <a:srgbClr val="C00000"/>
                </a:solidFill>
              </a:rPr>
              <a:t>DEN GODE ANAMNESE</a:t>
            </a:r>
            <a:endParaRPr lang="da-DK" altLang="da-DK" sz="2800">
              <a:solidFill>
                <a:srgbClr val="C00000"/>
              </a:solidFill>
            </a:endParaRPr>
          </a:p>
        </p:txBody>
      </p:sp>
      <p:sp>
        <p:nvSpPr>
          <p:cNvPr id="35846" name="Pladsholder til indhold 1">
            <a:extLst>
              <a:ext uri="{FF2B5EF4-FFF2-40B4-BE49-F238E27FC236}">
                <a16:creationId xmlns:a16="http://schemas.microsoft.com/office/drawing/2014/main" id="{6D948A22-53F1-5EB7-D61A-40436A209DF4}"/>
              </a:ext>
            </a:extLst>
          </p:cNvPr>
          <p:cNvSpPr>
            <a:spLocks noGrp="1"/>
          </p:cNvSpPr>
          <p:nvPr>
            <p:ph idx="1"/>
          </p:nvPr>
        </p:nvSpPr>
        <p:spPr/>
        <p:txBody>
          <a:bodyPr/>
          <a:lstStyle/>
          <a:p>
            <a:r>
              <a:rPr lang="da-DK" altLang="da-DK" sz="2400"/>
              <a:t>Alder og køn</a:t>
            </a:r>
          </a:p>
          <a:p>
            <a:endParaRPr lang="da-DK" altLang="da-DK" sz="1000"/>
          </a:p>
          <a:p>
            <a:r>
              <a:rPr lang="da-DK" altLang="da-DK" sz="2400"/>
              <a:t>Tidsmæssig udvikling og sværhedsgrad af dyspnø &amp; hoste</a:t>
            </a:r>
          </a:p>
          <a:p>
            <a:pPr lvl="1"/>
            <a:r>
              <a:rPr lang="da-DK" altLang="da-DK" sz="2000"/>
              <a:t>Hvornår startede det?</a:t>
            </a:r>
          </a:p>
          <a:p>
            <a:pPr lvl="1"/>
            <a:r>
              <a:rPr lang="da-DK" altLang="da-DK" sz="2000"/>
              <a:t>I forbindelse med luftvejsinfektion?</a:t>
            </a:r>
          </a:p>
          <a:p>
            <a:pPr lvl="1"/>
            <a:r>
              <a:rPr lang="da-DK" altLang="da-DK" sz="2000"/>
              <a:t>Grad af dyspnø</a:t>
            </a:r>
          </a:p>
          <a:p>
            <a:pPr lvl="1"/>
            <a:r>
              <a:rPr lang="da-DK" altLang="da-DK" sz="2000"/>
              <a:t>Karakter af hoste</a:t>
            </a:r>
          </a:p>
          <a:p>
            <a:pPr lvl="1"/>
            <a:endParaRPr lang="da-DK" altLang="da-DK" sz="2000"/>
          </a:p>
          <a:p>
            <a:endParaRPr lang="da-DK" altLang="da-DK" sz="1000"/>
          </a:p>
        </p:txBody>
      </p:sp>
      <p:pic>
        <p:nvPicPr>
          <p:cNvPr id="35847" name="Picture 2" descr="TeleCare Nord KOL - sundhed.dk">
            <a:extLst>
              <a:ext uri="{FF2B5EF4-FFF2-40B4-BE49-F238E27FC236}">
                <a16:creationId xmlns:a16="http://schemas.microsoft.com/office/drawing/2014/main" id="{CAC66C26-79FB-28E5-4FCC-86EB4F6CD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28"/>
          <a:stretch>
            <a:fillRect/>
          </a:stretch>
        </p:blipFill>
        <p:spPr bwMode="auto">
          <a:xfrm>
            <a:off x="6383338" y="3500438"/>
            <a:ext cx="561657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67139B44-6D81-9F37-F473-ACBC5A849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239" b="8200"/>
          <a:stretch>
            <a:fillRect/>
          </a:stretch>
        </p:blipFill>
        <p:spPr bwMode="auto">
          <a:xfrm>
            <a:off x="0" y="0"/>
            <a:ext cx="52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C:\Users\Elisabeth\Pictures\Århus Logo.gif">
            <a:extLst>
              <a:ext uri="{FF2B5EF4-FFF2-40B4-BE49-F238E27FC236}">
                <a16:creationId xmlns:a16="http://schemas.microsoft.com/office/drawing/2014/main" id="{DD48D1B8-B864-3FC0-DEB4-46A388D82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33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84BC3D4E-BBDD-F13B-8389-4FA07C0E964B}"/>
              </a:ext>
            </a:extLst>
          </p:cNvPr>
          <p:cNvSpPr>
            <a:spLocks noGrp="1"/>
          </p:cNvSpPr>
          <p:nvPr>
            <p:ph type="title"/>
          </p:nvPr>
        </p:nvSpPr>
        <p:spPr>
          <a:xfrm>
            <a:off x="609600" y="461963"/>
            <a:ext cx="10972800" cy="1143000"/>
          </a:xfrm>
        </p:spPr>
        <p:txBody>
          <a:bodyPr/>
          <a:lstStyle/>
          <a:p>
            <a:pPr>
              <a:spcBef>
                <a:spcPts val="0"/>
              </a:spcBef>
              <a:defRPr/>
            </a:pPr>
            <a:r>
              <a:rPr lang="da-DK" sz="3200" b="1" dirty="0">
                <a:solidFill>
                  <a:srgbClr val="C00000"/>
                </a:solidFill>
                <a:latin typeface="+mn-lt"/>
              </a:rPr>
              <a:t>LUNGEFIBROSE - EN DIAGNOSTISK UDFORDRING</a:t>
            </a:r>
            <a:endParaRPr lang="da-DK" sz="3733" b="1" dirty="0">
              <a:solidFill>
                <a:srgbClr val="C00000"/>
              </a:solidFill>
              <a:latin typeface="+mn-lt"/>
            </a:endParaRPr>
          </a:p>
        </p:txBody>
      </p:sp>
      <p:pic>
        <p:nvPicPr>
          <p:cNvPr id="5125" name="Picture 9" descr="Billedresultat for hesteflok">
            <a:hlinkClick r:id="rId4"/>
            <a:extLst>
              <a:ext uri="{FF2B5EF4-FFF2-40B4-BE49-F238E27FC236}">
                <a16:creationId xmlns:a16="http://schemas.microsoft.com/office/drawing/2014/main" id="{7983FED2-9603-8130-4E06-ACE02EC45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2492375"/>
            <a:ext cx="4762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Billedresultat for en zebra mange heste">
            <a:hlinkClick r:id="rId6"/>
            <a:extLst>
              <a:ext uri="{FF2B5EF4-FFF2-40B4-BE49-F238E27FC236}">
                <a16:creationId xmlns:a16="http://schemas.microsoft.com/office/drawing/2014/main" id="{CD18EAF9-350E-AB64-236F-261BEE056A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3622" r="9186"/>
          <a:stretch>
            <a:fillRect/>
          </a:stretch>
        </p:blipFill>
        <p:spPr bwMode="auto">
          <a:xfrm>
            <a:off x="7107238" y="2492375"/>
            <a:ext cx="33099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97892E7E-C5B6-3C03-B784-EA418AE4E0D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el 1">
            <a:extLst>
              <a:ext uri="{FF2B5EF4-FFF2-40B4-BE49-F238E27FC236}">
                <a16:creationId xmlns:a16="http://schemas.microsoft.com/office/drawing/2014/main" id="{8192104F-7B98-BEF2-2005-C16CC899EBD0}"/>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37892" name="Billede 2">
            <a:extLst>
              <a:ext uri="{FF2B5EF4-FFF2-40B4-BE49-F238E27FC236}">
                <a16:creationId xmlns:a16="http://schemas.microsoft.com/office/drawing/2014/main" id="{F03021BE-CC16-256E-2D50-47E096567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itel 1">
            <a:extLst>
              <a:ext uri="{FF2B5EF4-FFF2-40B4-BE49-F238E27FC236}">
                <a16:creationId xmlns:a16="http://schemas.microsoft.com/office/drawing/2014/main" id="{28D2274A-EA1F-EA78-7A70-F32E5392271C}"/>
              </a:ext>
            </a:extLst>
          </p:cNvPr>
          <p:cNvSpPr>
            <a:spLocks noGrp="1"/>
          </p:cNvSpPr>
          <p:nvPr>
            <p:ph type="title"/>
          </p:nvPr>
        </p:nvSpPr>
        <p:spPr/>
        <p:txBody>
          <a:bodyPr/>
          <a:lstStyle/>
          <a:p>
            <a:r>
              <a:rPr lang="da-DK" altLang="da-DK" sz="2800" b="1">
                <a:solidFill>
                  <a:srgbClr val="C00000"/>
                </a:solidFill>
              </a:rPr>
              <a:t>DEN GODE ANAMNESE</a:t>
            </a:r>
            <a:endParaRPr lang="da-DK" altLang="da-DK" sz="2800">
              <a:solidFill>
                <a:srgbClr val="C00000"/>
              </a:solidFill>
            </a:endParaRPr>
          </a:p>
        </p:txBody>
      </p:sp>
      <p:sp>
        <p:nvSpPr>
          <p:cNvPr id="37894" name="Pladsholder til indhold 1">
            <a:extLst>
              <a:ext uri="{FF2B5EF4-FFF2-40B4-BE49-F238E27FC236}">
                <a16:creationId xmlns:a16="http://schemas.microsoft.com/office/drawing/2014/main" id="{E3294F58-9BD2-7999-851A-300FC804F08D}"/>
              </a:ext>
            </a:extLst>
          </p:cNvPr>
          <p:cNvSpPr>
            <a:spLocks noGrp="1"/>
          </p:cNvSpPr>
          <p:nvPr>
            <p:ph idx="1"/>
          </p:nvPr>
        </p:nvSpPr>
        <p:spPr>
          <a:xfrm>
            <a:off x="609600" y="1600200"/>
            <a:ext cx="7646988" cy="4525963"/>
          </a:xfrm>
        </p:spPr>
        <p:txBody>
          <a:bodyPr/>
          <a:lstStyle/>
          <a:p>
            <a:r>
              <a:rPr lang="da-DK" altLang="da-DK" sz="2400"/>
              <a:t>Alder og køn</a:t>
            </a:r>
          </a:p>
          <a:p>
            <a:endParaRPr lang="da-DK" altLang="da-DK" sz="1000"/>
          </a:p>
          <a:p>
            <a:r>
              <a:rPr lang="da-DK" altLang="da-DK" sz="2400"/>
              <a:t>Tidsmæssig udvikling og sværhedsgrad af dyspnø &amp; hoste</a:t>
            </a:r>
          </a:p>
          <a:p>
            <a:endParaRPr lang="da-DK" altLang="da-DK" sz="1000"/>
          </a:p>
          <a:p>
            <a:r>
              <a:rPr lang="da-DK" altLang="da-DK" sz="2400"/>
              <a:t>Familiær disposition</a:t>
            </a:r>
          </a:p>
          <a:p>
            <a:pPr lvl="1"/>
            <a:r>
              <a:rPr lang="da-DK" altLang="da-DK" sz="1800"/>
              <a:t>Op mod 20% af IPF ptt. har genetisk baggrund</a:t>
            </a:r>
          </a:p>
          <a:p>
            <a:pPr lvl="1"/>
            <a:r>
              <a:rPr lang="da-DK" altLang="da-DK" sz="1800"/>
              <a:t>Færre ved andre fibrotiske ILS</a:t>
            </a:r>
          </a:p>
        </p:txBody>
      </p:sp>
      <p:pic>
        <p:nvPicPr>
          <p:cNvPr id="37895" name="Picture 2" descr="Gener, kromosomer og DNA - undervisningsmateriale til biologi">
            <a:extLst>
              <a:ext uri="{FF2B5EF4-FFF2-40B4-BE49-F238E27FC236}">
                <a16:creationId xmlns:a16="http://schemas.microsoft.com/office/drawing/2014/main" id="{40D44418-0E30-1ADF-3C70-E9EBBD61E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5013" y="3460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6" name="Gruppe 4">
            <a:extLst>
              <a:ext uri="{FF2B5EF4-FFF2-40B4-BE49-F238E27FC236}">
                <a16:creationId xmlns:a16="http://schemas.microsoft.com/office/drawing/2014/main" id="{7B7050BC-314C-898A-9326-A1C5EFC12087}"/>
              </a:ext>
            </a:extLst>
          </p:cNvPr>
          <p:cNvGrpSpPr>
            <a:grpSpLocks/>
          </p:cNvGrpSpPr>
          <p:nvPr/>
        </p:nvGrpSpPr>
        <p:grpSpPr bwMode="auto">
          <a:xfrm>
            <a:off x="6816725" y="3644900"/>
            <a:ext cx="4891088" cy="2782888"/>
            <a:chOff x="5663952" y="3572632"/>
            <a:chExt cx="4891979" cy="2782131"/>
          </a:xfrm>
        </p:grpSpPr>
        <p:pic>
          <p:nvPicPr>
            <p:cNvPr id="37897" name="Picture 4" descr="Immune aging: biological mechanisms, clinical symptoms, and management in  lung transplant recipients">
              <a:extLst>
                <a:ext uri="{FF2B5EF4-FFF2-40B4-BE49-F238E27FC236}">
                  <a16:creationId xmlns:a16="http://schemas.microsoft.com/office/drawing/2014/main" id="{07C1BEC7-B1B5-0D9C-30C9-E1E6A4B0E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366" t="20808" r="53171"/>
            <a:stretch>
              <a:fillRect/>
            </a:stretch>
          </p:blipFill>
          <p:spPr bwMode="auto">
            <a:xfrm>
              <a:off x="8904312" y="3572632"/>
              <a:ext cx="1651619" cy="278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kstfelt 2">
              <a:extLst>
                <a:ext uri="{FF2B5EF4-FFF2-40B4-BE49-F238E27FC236}">
                  <a16:creationId xmlns:a16="http://schemas.microsoft.com/office/drawing/2014/main" id="{5F74DBAF-2747-F8F6-D5CF-3E9F3D22EAEA}"/>
                </a:ext>
              </a:extLst>
            </p:cNvPr>
            <p:cNvSpPr txBox="1">
              <a:spLocks noChangeArrowheads="1"/>
            </p:cNvSpPr>
            <p:nvPr/>
          </p:nvSpPr>
          <p:spPr bwMode="auto">
            <a:xfrm>
              <a:off x="5663952" y="3789040"/>
              <a:ext cx="352839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a:latin typeface="Calibri" panose="020F0502020204030204" pitchFamily="34" charset="0"/>
                  <a:cs typeface="Calibri" panose="020F0502020204030204" pitchFamily="34" charset="0"/>
                </a:rPr>
                <a:t>Korte telomerer/genetiske varianter</a:t>
              </a:r>
            </a:p>
          </p:txBody>
        </p:sp>
        <p:sp>
          <p:nvSpPr>
            <p:cNvPr id="37899" name="Tekstfelt 3">
              <a:extLst>
                <a:ext uri="{FF2B5EF4-FFF2-40B4-BE49-F238E27FC236}">
                  <a16:creationId xmlns:a16="http://schemas.microsoft.com/office/drawing/2014/main" id="{DEF65534-F59E-531F-3B7B-DBD75B849CE5}"/>
                </a:ext>
              </a:extLst>
            </p:cNvPr>
            <p:cNvSpPr txBox="1">
              <a:spLocks noChangeArrowheads="1"/>
            </p:cNvSpPr>
            <p:nvPr/>
          </p:nvSpPr>
          <p:spPr bwMode="auto">
            <a:xfrm>
              <a:off x="5735960" y="4149080"/>
              <a:ext cx="22322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da-DK" altLang="da-DK" sz="1400">
                  <a:latin typeface="Calibri" panose="020F0502020204030204" pitchFamily="34" charset="0"/>
                  <a:cs typeface="Calibri" panose="020F0502020204030204" pitchFamily="34" charset="0"/>
                </a:rPr>
                <a:t>Tidligt gråt hår &lt; 30 år</a:t>
              </a:r>
            </a:p>
            <a:p>
              <a:pPr>
                <a:buFont typeface="Arial" panose="020B0604020202020204" pitchFamily="34" charset="0"/>
                <a:buChar char="•"/>
              </a:pPr>
              <a:r>
                <a:rPr lang="da-DK" altLang="da-DK" sz="1400">
                  <a:latin typeface="Calibri" panose="020F0502020204030204" pitchFamily="34" charset="0"/>
                  <a:cs typeface="Calibri" panose="020F0502020204030204" pitchFamily="34" charset="0"/>
                </a:rPr>
                <a:t>Lungefibrose i familien</a:t>
              </a:r>
            </a:p>
            <a:p>
              <a:pPr>
                <a:buFont typeface="Arial" panose="020B0604020202020204" pitchFamily="34" charset="0"/>
                <a:buChar char="•"/>
              </a:pPr>
              <a:r>
                <a:rPr lang="da-DK" altLang="da-DK" sz="1400">
                  <a:latin typeface="Calibri" panose="020F0502020204030204" pitchFamily="34" charset="0"/>
                  <a:cs typeface="Calibri" panose="020F0502020204030204" pitchFamily="34" charset="0"/>
                </a:rPr>
                <a:t>Knoglemarvssygdom</a:t>
              </a:r>
            </a:p>
            <a:p>
              <a:pPr>
                <a:buFont typeface="Arial" panose="020B0604020202020204" pitchFamily="34" charset="0"/>
                <a:buChar char="•"/>
              </a:pPr>
              <a:r>
                <a:rPr lang="da-DK" altLang="da-DK" sz="1400">
                  <a:latin typeface="Calibri" panose="020F0502020204030204" pitchFamily="34" charset="0"/>
                  <a:cs typeface="Calibri" panose="020F0502020204030204" pitchFamily="34" charset="0"/>
                </a:rPr>
                <a:t>Livercirrhose</a:t>
              </a:r>
            </a:p>
          </p:txBody>
        </p:sp>
      </p:gr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Buy Papegøje flyvende, 73cm, blå, kunstig fugl">
            <a:extLst>
              <a:ext uri="{FF2B5EF4-FFF2-40B4-BE49-F238E27FC236}">
                <a16:creationId xmlns:a16="http://schemas.microsoft.com/office/drawing/2014/main" id="{F9987C20-410D-148D-590A-BAF32F6B0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30686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a:extLst>
              <a:ext uri="{FF2B5EF4-FFF2-40B4-BE49-F238E27FC236}">
                <a16:creationId xmlns:a16="http://schemas.microsoft.com/office/drawing/2014/main" id="{88F99B57-58A9-6230-615C-853C3AF3D460}"/>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itel 1">
            <a:extLst>
              <a:ext uri="{FF2B5EF4-FFF2-40B4-BE49-F238E27FC236}">
                <a16:creationId xmlns:a16="http://schemas.microsoft.com/office/drawing/2014/main" id="{F1CB8BD6-5607-7B93-3642-72E266EACE02}"/>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39941" name="Billede 2">
            <a:extLst>
              <a:ext uri="{FF2B5EF4-FFF2-40B4-BE49-F238E27FC236}">
                <a16:creationId xmlns:a16="http://schemas.microsoft.com/office/drawing/2014/main" id="{B7EBF757-DEB5-D705-BBDC-31D2B3AD8F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itel 1">
            <a:extLst>
              <a:ext uri="{FF2B5EF4-FFF2-40B4-BE49-F238E27FC236}">
                <a16:creationId xmlns:a16="http://schemas.microsoft.com/office/drawing/2014/main" id="{FD973683-9FC7-10E7-D642-7217B126DD95}"/>
              </a:ext>
            </a:extLst>
          </p:cNvPr>
          <p:cNvSpPr>
            <a:spLocks noGrp="1"/>
          </p:cNvSpPr>
          <p:nvPr>
            <p:ph type="title"/>
          </p:nvPr>
        </p:nvSpPr>
        <p:spPr/>
        <p:txBody>
          <a:bodyPr/>
          <a:lstStyle/>
          <a:p>
            <a:r>
              <a:rPr lang="da-DK" altLang="da-DK" sz="2800" b="1">
                <a:solidFill>
                  <a:srgbClr val="C00000"/>
                </a:solidFill>
              </a:rPr>
              <a:t>DEN GODE ANAMNESE</a:t>
            </a:r>
            <a:endParaRPr lang="da-DK" altLang="da-DK" sz="2800">
              <a:solidFill>
                <a:srgbClr val="C00000"/>
              </a:solidFill>
            </a:endParaRPr>
          </a:p>
        </p:txBody>
      </p:sp>
      <p:sp>
        <p:nvSpPr>
          <p:cNvPr id="39943" name="Pladsholder til indhold 1">
            <a:extLst>
              <a:ext uri="{FF2B5EF4-FFF2-40B4-BE49-F238E27FC236}">
                <a16:creationId xmlns:a16="http://schemas.microsoft.com/office/drawing/2014/main" id="{63572CBE-CA97-EC42-1E7B-6BEC8C81A911}"/>
              </a:ext>
            </a:extLst>
          </p:cNvPr>
          <p:cNvSpPr>
            <a:spLocks noGrp="1"/>
          </p:cNvSpPr>
          <p:nvPr>
            <p:ph idx="1"/>
          </p:nvPr>
        </p:nvSpPr>
        <p:spPr>
          <a:xfrm>
            <a:off x="609600" y="1206500"/>
            <a:ext cx="4765675" cy="2727325"/>
          </a:xfrm>
        </p:spPr>
        <p:txBody>
          <a:bodyPr/>
          <a:lstStyle/>
          <a:p>
            <a:r>
              <a:rPr lang="da-DK" altLang="da-DK" sz="2400"/>
              <a:t>Erhvervsmæssig eksponering</a:t>
            </a:r>
          </a:p>
          <a:p>
            <a:endParaRPr lang="da-DK" altLang="da-DK" sz="1000"/>
          </a:p>
          <a:p>
            <a:r>
              <a:rPr lang="da-DK" altLang="da-DK" sz="2400"/>
              <a:t>Boligforhold – vandskade, mug</a:t>
            </a:r>
          </a:p>
          <a:p>
            <a:endParaRPr lang="da-DK" altLang="da-DK" sz="1000"/>
          </a:p>
          <a:p>
            <a:r>
              <a:rPr lang="da-DK" altLang="da-DK" sz="2400"/>
              <a:t>Dyr – især fugle (ikke hund/kat)</a:t>
            </a:r>
          </a:p>
          <a:p>
            <a:endParaRPr lang="da-DK" altLang="da-DK" sz="1000"/>
          </a:p>
          <a:p>
            <a:r>
              <a:rPr lang="da-DK" altLang="da-DK" sz="2400"/>
              <a:t>Medicin</a:t>
            </a:r>
            <a:endParaRPr lang="da-DK" altLang="da-DK"/>
          </a:p>
        </p:txBody>
      </p:sp>
      <p:pic>
        <p:nvPicPr>
          <p:cNvPr id="39944" name="Picture 2" descr="Hvad er asbest og hvordan analyseres det - Eurofins Danmark">
            <a:extLst>
              <a:ext uri="{FF2B5EF4-FFF2-40B4-BE49-F238E27FC236}">
                <a16:creationId xmlns:a16="http://schemas.microsoft.com/office/drawing/2014/main" id="{19CAE5F7-A954-9A3C-0F62-98F8F1A5F1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600" y="1568450"/>
            <a:ext cx="4010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4" descr="Vandskade ⋆ Zimplex">
            <a:extLst>
              <a:ext uri="{FF2B5EF4-FFF2-40B4-BE49-F238E27FC236}">
                <a16:creationId xmlns:a16="http://schemas.microsoft.com/office/drawing/2014/main" id="{FA7E397B-5FCE-D328-4891-7711B10C84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0463" y="43608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6" descr="Duer driller håndværkere: Nu kommer duepløkkeren">
            <a:extLst>
              <a:ext uri="{FF2B5EF4-FFF2-40B4-BE49-F238E27FC236}">
                <a16:creationId xmlns:a16="http://schemas.microsoft.com/office/drawing/2014/main" id="{4DC694C6-1BCC-0E06-DFB1-2D594F0240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8763" y="33575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Pneumotox - Apps on Google Play">
            <a:extLst>
              <a:ext uri="{FF2B5EF4-FFF2-40B4-BE49-F238E27FC236}">
                <a16:creationId xmlns:a16="http://schemas.microsoft.com/office/drawing/2014/main" id="{9FC8647C-28CC-F264-ED26-BEEAE8B461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1588" y="4938713"/>
            <a:ext cx="3028950" cy="15144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el 1">
            <a:extLst>
              <a:ext uri="{FF2B5EF4-FFF2-40B4-BE49-F238E27FC236}">
                <a16:creationId xmlns:a16="http://schemas.microsoft.com/office/drawing/2014/main" id="{BDBA8448-C32A-CFA6-435A-2855FAE28184}"/>
              </a:ext>
            </a:extLst>
          </p:cNvPr>
          <p:cNvSpPr>
            <a:spLocks noGrp="1"/>
          </p:cNvSpPr>
          <p:nvPr>
            <p:ph type="title"/>
          </p:nvPr>
        </p:nvSpPr>
        <p:spPr/>
        <p:txBody>
          <a:bodyPr>
            <a:normAutofit/>
          </a:bodyPr>
          <a:lstStyle/>
          <a:p>
            <a:pPr eaLnBrk="1" hangingPunct="1">
              <a:defRPr/>
            </a:pPr>
            <a:r>
              <a:rPr lang="en-US" altLang="da-DK" sz="2800" b="1" dirty="0">
                <a:solidFill>
                  <a:srgbClr val="C00000"/>
                </a:solidFill>
                <a:latin typeface="+mn-lt"/>
              </a:rPr>
              <a:t>ILS VED REUMATOLOGISKE SYGDOMME</a:t>
            </a:r>
            <a:endParaRPr lang="da-DK" altLang="da-DK" sz="2800" b="1" dirty="0">
              <a:solidFill>
                <a:srgbClr val="C00000"/>
              </a:solidFill>
              <a:latin typeface="+mn-lt"/>
            </a:endParaRPr>
          </a:p>
        </p:txBody>
      </p:sp>
      <p:pic>
        <p:nvPicPr>
          <p:cNvPr id="41987" name="Picture 2" descr="http://www.the-rheumatologist.org/wp-content/uploads/springboard/image/THR_2011_June_pp39_03.jpg">
            <a:hlinkClick r:id="rId2"/>
            <a:extLst>
              <a:ext uri="{FF2B5EF4-FFF2-40B4-BE49-F238E27FC236}">
                <a16:creationId xmlns:a16="http://schemas.microsoft.com/office/drawing/2014/main" id="{34915743-394E-C53D-01E6-CEC3F0C38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448"/>
          <a:stretch>
            <a:fillRect/>
          </a:stretch>
        </p:blipFill>
        <p:spPr bwMode="auto">
          <a:xfrm>
            <a:off x="744538" y="2178050"/>
            <a:ext cx="301307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http://www.stichtingsclerodermienederland.nl/wp-content/uploads/2012/12/sclerodermiehuidscore1.jpg">
            <a:hlinkClick r:id="rId4"/>
            <a:extLst>
              <a:ext uri="{FF2B5EF4-FFF2-40B4-BE49-F238E27FC236}">
                <a16:creationId xmlns:a16="http://schemas.microsoft.com/office/drawing/2014/main" id="{257F081F-E5FE-8673-F4CF-A32816807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62" t="32716" r="59055" b="35989"/>
          <a:stretch>
            <a:fillRect/>
          </a:stretch>
        </p:blipFill>
        <p:spPr bwMode="auto">
          <a:xfrm>
            <a:off x="7032625" y="2163763"/>
            <a:ext cx="37655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2" descr="http://www.ravinderhomeopathy.com/images/RHEUMATOID%20ARTHRITIS2.jpg">
            <a:hlinkClick r:id="rId6"/>
            <a:extLst>
              <a:ext uri="{FF2B5EF4-FFF2-40B4-BE49-F238E27FC236}">
                <a16:creationId xmlns:a16="http://schemas.microsoft.com/office/drawing/2014/main" id="{17C614B6-DEFB-8A81-C4F4-9B866AE8AC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9513" y="2146300"/>
            <a:ext cx="331628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a:extLst>
              <a:ext uri="{FF2B5EF4-FFF2-40B4-BE49-F238E27FC236}">
                <a16:creationId xmlns:a16="http://schemas.microsoft.com/office/drawing/2014/main" id="{FA8DEF9E-3ED0-7288-A35F-DCF701330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31239" b="8200"/>
          <a:stretch>
            <a:fillRect/>
          </a:stretch>
        </p:blipFill>
        <p:spPr bwMode="auto">
          <a:xfrm>
            <a:off x="-4763" y="0"/>
            <a:ext cx="468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Billede 1">
            <a:extLst>
              <a:ext uri="{FF2B5EF4-FFF2-40B4-BE49-F238E27FC236}">
                <a16:creationId xmlns:a16="http://schemas.microsoft.com/office/drawing/2014/main" id="{B11AFACA-5525-35EE-D8E1-9301B8B299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3" y="-28575"/>
            <a:ext cx="14747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ladsholder til indhold 3" descr="Mechanics hand 2.JPG">
            <a:extLst>
              <a:ext uri="{FF2B5EF4-FFF2-40B4-BE49-F238E27FC236}">
                <a16:creationId xmlns:a16="http://schemas.microsoft.com/office/drawing/2014/main" id="{D653A2BD-E730-4DA4-C5FB-84575BB1C64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0225" y="4292600"/>
            <a:ext cx="32051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Billede 10" descr="Raynauds fænomen 2.JPG">
            <a:extLst>
              <a:ext uri="{FF2B5EF4-FFF2-40B4-BE49-F238E27FC236}">
                <a16:creationId xmlns:a16="http://schemas.microsoft.com/office/drawing/2014/main" id="{06090DE1-A9DD-B5D1-ECE1-9176743D1097}"/>
              </a:ext>
            </a:extLst>
          </p:cNvPr>
          <p:cNvPicPr>
            <a:picLocks noChangeAspect="1"/>
          </p:cNvPicPr>
          <p:nvPr/>
        </p:nvPicPr>
        <p:blipFill>
          <a:blip r:embed="rId11">
            <a:extLst>
              <a:ext uri="{28A0092B-C50C-407E-A947-70E740481C1C}">
                <a14:useLocalDpi xmlns:a14="http://schemas.microsoft.com/office/drawing/2010/main" val="0"/>
              </a:ext>
            </a:extLst>
          </a:blip>
          <a:srcRect t="46219"/>
          <a:stretch>
            <a:fillRect/>
          </a:stretch>
        </p:blipFill>
        <p:spPr bwMode="auto">
          <a:xfrm>
            <a:off x="8809038" y="4346575"/>
            <a:ext cx="31654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indhold 2">
            <a:extLst>
              <a:ext uri="{FF2B5EF4-FFF2-40B4-BE49-F238E27FC236}">
                <a16:creationId xmlns:a16="http://schemas.microsoft.com/office/drawing/2014/main" id="{9C1143DA-BA93-6BE4-9224-BF3910A97A1E}"/>
              </a:ext>
            </a:extLst>
          </p:cNvPr>
          <p:cNvSpPr>
            <a:spLocks noGrp="1"/>
          </p:cNvSpPr>
          <p:nvPr>
            <p:ph sz="quarter" idx="1"/>
          </p:nvPr>
        </p:nvSpPr>
        <p:spPr>
          <a:xfrm>
            <a:off x="3143250" y="1484313"/>
            <a:ext cx="6840538" cy="539750"/>
          </a:xfrm>
        </p:spPr>
        <p:txBody>
          <a:bodyPr rtlCol="0">
            <a:normAutofit fontScale="77500" lnSpcReduction="20000"/>
          </a:bodyPr>
          <a:lstStyle/>
          <a:p>
            <a:pPr eaLnBrk="1" fontAlgn="auto" hangingPunct="1">
              <a:spcAft>
                <a:spcPts val="0"/>
              </a:spcAft>
              <a:buFont typeface="Arial" panose="020B0604020202020204" pitchFamily="34" charset="0"/>
              <a:buNone/>
              <a:defRPr/>
            </a:pPr>
            <a:r>
              <a:rPr lang="da-DK" dirty="0"/>
              <a:t>15-30 % af ILS patienter har reumatologisk sygdom</a:t>
            </a:r>
          </a:p>
        </p:txBody>
      </p:sp>
      <p:pic>
        <p:nvPicPr>
          <p:cNvPr id="41995" name="Picture 2" descr="https://upload.wikimedia.org/wikipedia/commons/c/cc/Dermatomyositis.jpg">
            <a:hlinkClick r:id="rId12"/>
            <a:extLst>
              <a:ext uri="{FF2B5EF4-FFF2-40B4-BE49-F238E27FC236}">
                <a16:creationId xmlns:a16="http://schemas.microsoft.com/office/drawing/2014/main" id="{5D3DE381-47EC-58A0-1532-39811F4E51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6410"/>
          <a:stretch>
            <a:fillRect/>
          </a:stretch>
        </p:blipFill>
        <p:spPr bwMode="auto">
          <a:xfrm>
            <a:off x="6048375" y="4346575"/>
            <a:ext cx="27606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4" descr="http://clf1.medpagetoday.com/media/images/51xxx/51740.jpg">
            <a:hlinkClick r:id="rId14"/>
            <a:extLst>
              <a:ext uri="{FF2B5EF4-FFF2-40B4-BE49-F238E27FC236}">
                <a16:creationId xmlns:a16="http://schemas.microsoft.com/office/drawing/2014/main" id="{AC087796-C1AE-686B-91A2-5185C127DD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25850" y="4292600"/>
            <a:ext cx="24701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E9B590E1-EDA7-A481-F6A9-C1F9DEC1C52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el 1">
            <a:extLst>
              <a:ext uri="{FF2B5EF4-FFF2-40B4-BE49-F238E27FC236}">
                <a16:creationId xmlns:a16="http://schemas.microsoft.com/office/drawing/2014/main" id="{DC0D7CDE-6CF6-1D2E-BA44-A41CF1E47DAF}"/>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43012" name="Billede 2">
            <a:extLst>
              <a:ext uri="{FF2B5EF4-FFF2-40B4-BE49-F238E27FC236}">
                <a16:creationId xmlns:a16="http://schemas.microsoft.com/office/drawing/2014/main" id="{D088AC1F-81E8-F9BB-E3C8-C3D99BB64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itel 1">
            <a:extLst>
              <a:ext uri="{FF2B5EF4-FFF2-40B4-BE49-F238E27FC236}">
                <a16:creationId xmlns:a16="http://schemas.microsoft.com/office/drawing/2014/main" id="{ADB97755-4B65-0639-DD0D-629E08197A80}"/>
              </a:ext>
            </a:extLst>
          </p:cNvPr>
          <p:cNvSpPr>
            <a:spLocks noGrp="1"/>
          </p:cNvSpPr>
          <p:nvPr>
            <p:ph type="title"/>
          </p:nvPr>
        </p:nvSpPr>
        <p:spPr/>
        <p:txBody>
          <a:bodyPr/>
          <a:lstStyle/>
          <a:p>
            <a:r>
              <a:rPr lang="da-DK" altLang="da-DK" sz="2800" b="1">
                <a:solidFill>
                  <a:srgbClr val="C00000"/>
                </a:solidFill>
              </a:rPr>
              <a:t>KIRURGISK BIOPSI</a:t>
            </a:r>
            <a:endParaRPr lang="da-DK" altLang="da-DK" sz="2800"/>
          </a:p>
        </p:txBody>
      </p:sp>
      <p:sp>
        <p:nvSpPr>
          <p:cNvPr id="43014" name="Pladsholder til indhold 15">
            <a:extLst>
              <a:ext uri="{FF2B5EF4-FFF2-40B4-BE49-F238E27FC236}">
                <a16:creationId xmlns:a16="http://schemas.microsoft.com/office/drawing/2014/main" id="{28133D59-C7C1-F4FC-3C7B-BCE19E5A285E}"/>
              </a:ext>
            </a:extLst>
          </p:cNvPr>
          <p:cNvSpPr>
            <a:spLocks noGrp="1"/>
          </p:cNvSpPr>
          <p:nvPr>
            <p:ph idx="1"/>
          </p:nvPr>
        </p:nvSpPr>
        <p:spPr>
          <a:xfrm>
            <a:off x="1035050" y="1600200"/>
            <a:ext cx="8229600" cy="2260600"/>
          </a:xfrm>
        </p:spPr>
        <p:txBody>
          <a:bodyPr/>
          <a:lstStyle/>
          <a:p>
            <a:pPr eaLnBrk="1" hangingPunct="1"/>
            <a:r>
              <a:rPr lang="da-DK" altLang="da-DK" sz="2400"/>
              <a:t>Mortalitet 1.7% for elektive procedurer, 16% for non-elektive procedurer</a:t>
            </a:r>
          </a:p>
          <a:p>
            <a:pPr eaLnBrk="1" hangingPunct="1"/>
            <a:endParaRPr lang="da-DK" altLang="da-DK" sz="1000"/>
          </a:p>
          <a:p>
            <a:pPr eaLnBrk="1" hangingPunct="1"/>
            <a:r>
              <a:rPr lang="da-DK" altLang="da-DK" sz="2400"/>
              <a:t>Risikofaktorer: mandlig køn, alder, komorbiditeter, åben kirurgi, formodet IPF eller CTD-ILD</a:t>
            </a:r>
          </a:p>
        </p:txBody>
      </p:sp>
      <p:sp>
        <p:nvSpPr>
          <p:cNvPr id="5" name="Tekstboks 6">
            <a:extLst>
              <a:ext uri="{FF2B5EF4-FFF2-40B4-BE49-F238E27FC236}">
                <a16:creationId xmlns:a16="http://schemas.microsoft.com/office/drawing/2014/main" id="{99FCC7FD-5A91-247C-FC9F-39B5F56AC64B}"/>
              </a:ext>
            </a:extLst>
          </p:cNvPr>
          <p:cNvSpPr txBox="1">
            <a:spLocks noChangeArrowheads="1"/>
          </p:cNvSpPr>
          <p:nvPr/>
        </p:nvSpPr>
        <p:spPr bwMode="auto">
          <a:xfrm>
            <a:off x="423863" y="6597650"/>
            <a:ext cx="2143125" cy="276225"/>
          </a:xfrm>
          <a:prstGeom prst="rect">
            <a:avLst/>
          </a:prstGeom>
          <a:noFill/>
          <a:ln w="9525">
            <a:noFill/>
            <a:miter lim="800000"/>
            <a:headEnd/>
            <a:tailEnd/>
          </a:ln>
        </p:spPr>
        <p:txBody>
          <a:bodyPr wrap="none">
            <a:spAutoFit/>
          </a:bodyPr>
          <a:lstStyle/>
          <a:p>
            <a:pPr eaLnBrk="1" hangingPunct="1">
              <a:defRPr/>
            </a:pPr>
            <a:r>
              <a:rPr lang="da-DK" sz="1200" dirty="0" err="1">
                <a:latin typeface="+mn-lt"/>
              </a:rPr>
              <a:t>Hutchinson</a:t>
            </a:r>
            <a:r>
              <a:rPr lang="da-DK" sz="1200" dirty="0">
                <a:latin typeface="+mn-lt"/>
              </a:rPr>
              <a:t> et al. AJRCCM 2016</a:t>
            </a:r>
            <a:endParaRPr lang="da-DK" dirty="0">
              <a:latin typeface="+mn-lt"/>
            </a:endParaRPr>
          </a:p>
        </p:txBody>
      </p:sp>
      <p:pic>
        <p:nvPicPr>
          <p:cNvPr id="43016" name="Picture 2">
            <a:extLst>
              <a:ext uri="{FF2B5EF4-FFF2-40B4-BE49-F238E27FC236}">
                <a16:creationId xmlns:a16="http://schemas.microsoft.com/office/drawing/2014/main" id="{6EBD146B-6492-57A0-F301-AA9054ABF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159" t="25253" r="46111" b="19360"/>
          <a:stretch>
            <a:fillRect/>
          </a:stretch>
        </p:blipFill>
        <p:spPr bwMode="auto">
          <a:xfrm>
            <a:off x="1414463" y="3644900"/>
            <a:ext cx="410527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7" name="Gruppe 8">
            <a:extLst>
              <a:ext uri="{FF2B5EF4-FFF2-40B4-BE49-F238E27FC236}">
                <a16:creationId xmlns:a16="http://schemas.microsoft.com/office/drawing/2014/main" id="{B5BB2958-FDC7-B7DD-1BDA-A71E2A3B824D}"/>
              </a:ext>
            </a:extLst>
          </p:cNvPr>
          <p:cNvGrpSpPr>
            <a:grpSpLocks/>
          </p:cNvGrpSpPr>
          <p:nvPr/>
        </p:nvGrpSpPr>
        <p:grpSpPr bwMode="auto">
          <a:xfrm>
            <a:off x="7608888" y="4292600"/>
            <a:ext cx="3024187" cy="1944688"/>
            <a:chOff x="848429" y="1368457"/>
            <a:chExt cx="4514800" cy="3074640"/>
          </a:xfrm>
        </p:grpSpPr>
        <p:pic>
          <p:nvPicPr>
            <p:cNvPr id="43018" name="Picture 2" descr="Billedresultat for to be or not to be skull">
              <a:hlinkClick r:id="rId6"/>
              <a:extLst>
                <a:ext uri="{FF2B5EF4-FFF2-40B4-BE49-F238E27FC236}">
                  <a16:creationId xmlns:a16="http://schemas.microsoft.com/office/drawing/2014/main" id="{C16173D3-FC03-60DB-A238-295734B817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53857"/>
            <a:stretch>
              <a:fillRect/>
            </a:stretch>
          </p:blipFill>
          <p:spPr bwMode="auto">
            <a:xfrm>
              <a:off x="899592" y="1419622"/>
              <a:ext cx="247659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a:extLst>
                <a:ext uri="{FF2B5EF4-FFF2-40B4-BE49-F238E27FC236}">
                  <a16:creationId xmlns:a16="http://schemas.microsoft.com/office/drawing/2014/main" id="{08262AFC-5075-CCD4-34F3-159E21CA2B1A}"/>
                </a:ext>
              </a:extLst>
            </p:cNvPr>
            <p:cNvSpPr/>
            <p:nvPr/>
          </p:nvSpPr>
          <p:spPr>
            <a:xfrm>
              <a:off x="3348751" y="1446265"/>
              <a:ext cx="1943379" cy="29692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a-DK" sz="1100" dirty="0">
                  <a:solidFill>
                    <a:schemeClr val="bg1"/>
                  </a:solidFill>
                </a:rPr>
                <a:t>TO BI (</a:t>
              </a:r>
              <a:r>
                <a:rPr lang="da-DK" sz="1100" dirty="0" err="1">
                  <a:solidFill>
                    <a:schemeClr val="bg1"/>
                  </a:solidFill>
                </a:rPr>
                <a:t>-opsy</a:t>
              </a:r>
              <a:r>
                <a:rPr lang="da-DK" sz="1100" dirty="0">
                  <a:solidFill>
                    <a:schemeClr val="bg1"/>
                  </a:solidFill>
                </a:rPr>
                <a:t>)</a:t>
              </a:r>
            </a:p>
            <a:p>
              <a:pPr eaLnBrk="1" hangingPunct="1">
                <a:defRPr/>
              </a:pPr>
              <a:r>
                <a:rPr lang="da-DK" sz="1100" dirty="0">
                  <a:solidFill>
                    <a:schemeClr val="bg1"/>
                  </a:solidFill>
                </a:rPr>
                <a:t>OR </a:t>
              </a:r>
            </a:p>
            <a:p>
              <a:pPr eaLnBrk="1" hangingPunct="1">
                <a:defRPr/>
              </a:pPr>
              <a:r>
                <a:rPr lang="da-DK" sz="1100" dirty="0">
                  <a:solidFill>
                    <a:schemeClr val="bg1"/>
                  </a:solidFill>
                </a:rPr>
                <a:t>NOT TO BI (</a:t>
              </a:r>
              <a:r>
                <a:rPr lang="da-DK" sz="1100" dirty="0" err="1">
                  <a:solidFill>
                    <a:schemeClr val="bg1"/>
                  </a:solidFill>
                </a:rPr>
                <a:t>-opsy</a:t>
              </a:r>
              <a:r>
                <a:rPr lang="da-DK" sz="1100" dirty="0">
                  <a:solidFill>
                    <a:schemeClr val="bg1"/>
                  </a:solidFill>
                </a:rPr>
                <a:t>)</a:t>
              </a:r>
            </a:p>
          </p:txBody>
        </p:sp>
        <p:sp>
          <p:nvSpPr>
            <p:cNvPr id="12" name="Rektangel 11">
              <a:extLst>
                <a:ext uri="{FF2B5EF4-FFF2-40B4-BE49-F238E27FC236}">
                  <a16:creationId xmlns:a16="http://schemas.microsoft.com/office/drawing/2014/main" id="{91227829-BC48-FBBA-D89D-CBA9C83D0E93}"/>
                </a:ext>
              </a:extLst>
            </p:cNvPr>
            <p:cNvSpPr/>
            <p:nvPr/>
          </p:nvSpPr>
          <p:spPr>
            <a:xfrm>
              <a:off x="848429" y="1368457"/>
              <a:ext cx="4514800" cy="30746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a:p>
          </p:txBody>
        </p:sp>
      </p:gr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a:extLst>
              <a:ext uri="{FF2B5EF4-FFF2-40B4-BE49-F238E27FC236}">
                <a16:creationId xmlns:a16="http://schemas.microsoft.com/office/drawing/2014/main" id="{4CFB57F6-1968-3759-016F-43F502213FE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el 1">
            <a:extLst>
              <a:ext uri="{FF2B5EF4-FFF2-40B4-BE49-F238E27FC236}">
                <a16:creationId xmlns:a16="http://schemas.microsoft.com/office/drawing/2014/main" id="{BE28032B-E784-F227-1A07-472D964C7C32}"/>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45060" name="Billede 2">
            <a:extLst>
              <a:ext uri="{FF2B5EF4-FFF2-40B4-BE49-F238E27FC236}">
                <a16:creationId xmlns:a16="http://schemas.microsoft.com/office/drawing/2014/main" id="{9026BC5D-EA0B-C392-51E8-43BBE028A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itel 1">
            <a:extLst>
              <a:ext uri="{FF2B5EF4-FFF2-40B4-BE49-F238E27FC236}">
                <a16:creationId xmlns:a16="http://schemas.microsoft.com/office/drawing/2014/main" id="{D078C673-7418-1AC2-229B-8E528AA1E817}"/>
              </a:ext>
            </a:extLst>
          </p:cNvPr>
          <p:cNvSpPr>
            <a:spLocks noGrp="1"/>
          </p:cNvSpPr>
          <p:nvPr>
            <p:ph type="title"/>
          </p:nvPr>
        </p:nvSpPr>
        <p:spPr/>
        <p:txBody>
          <a:bodyPr/>
          <a:lstStyle/>
          <a:p>
            <a:r>
              <a:rPr lang="da-DK" altLang="da-DK" sz="2800" b="1">
                <a:solidFill>
                  <a:srgbClr val="CC0000"/>
                </a:solidFill>
              </a:rPr>
              <a:t>CRYOBIOPSI</a:t>
            </a:r>
            <a:endParaRPr lang="da-DK" altLang="da-DK" sz="2800"/>
          </a:p>
        </p:txBody>
      </p:sp>
      <p:pic>
        <p:nvPicPr>
          <p:cNvPr id="45062" name="Picture 4" descr="Transbronchial cryobiopsy with ERBECRYO® 2 and bronchial blocker - Medical  Videos">
            <a:extLst>
              <a:ext uri="{FF2B5EF4-FFF2-40B4-BE49-F238E27FC236}">
                <a16:creationId xmlns:a16="http://schemas.microsoft.com/office/drawing/2014/main" id="{279C3449-C5F6-F44D-F982-D8FC870F2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5" y="4652963"/>
            <a:ext cx="357505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descr="Lung Cryobiopsy Outside of the Operating Room: A Safe Alternative to  Surgical Biopsy - Vanessa Menezes, Juan Carlos Molina, Clare Pollock,  Philippe Romeo, Julie Morisset, Pasquale Ferraro, Edwin Lafontaine,  Jocelyne Martin, Basil">
            <a:extLst>
              <a:ext uri="{FF2B5EF4-FFF2-40B4-BE49-F238E27FC236}">
                <a16:creationId xmlns:a16="http://schemas.microsoft.com/office/drawing/2014/main" id="{6816ACF0-72C7-BA3E-5F20-BD8463E53A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8050"/>
          <a:stretch>
            <a:fillRect/>
          </a:stretch>
        </p:blipFill>
        <p:spPr bwMode="auto">
          <a:xfrm>
            <a:off x="5087938" y="1604963"/>
            <a:ext cx="32432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Bronchoscopic lung cryobiopsy in Mumbai - Dr Jeenam Shah">
            <a:extLst>
              <a:ext uri="{FF2B5EF4-FFF2-40B4-BE49-F238E27FC236}">
                <a16:creationId xmlns:a16="http://schemas.microsoft.com/office/drawing/2014/main" id="{66CFBF1B-B7B1-471F-B21F-42C392FB78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 r="44095"/>
          <a:stretch>
            <a:fillRect/>
          </a:stretch>
        </p:blipFill>
        <p:spPr bwMode="auto">
          <a:xfrm>
            <a:off x="1195388" y="1055688"/>
            <a:ext cx="3748087"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Billede 6">
            <a:extLst>
              <a:ext uri="{FF2B5EF4-FFF2-40B4-BE49-F238E27FC236}">
                <a16:creationId xmlns:a16="http://schemas.microsoft.com/office/drawing/2014/main" id="{86938F22-58AD-737D-CDD9-BEA3195CE1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1175" y="3359150"/>
            <a:ext cx="6121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Billede 4">
            <a:extLst>
              <a:ext uri="{FF2B5EF4-FFF2-40B4-BE49-F238E27FC236}">
                <a16:creationId xmlns:a16="http://schemas.microsoft.com/office/drawing/2014/main" id="{D19EC13A-43F6-A7E8-AD02-125504BA70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669" t="23386" r="3203" b="4526"/>
          <a:stretch>
            <a:fillRect/>
          </a:stretch>
        </p:blipFill>
        <p:spPr bwMode="auto">
          <a:xfrm>
            <a:off x="8643938" y="1274763"/>
            <a:ext cx="306863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321F2EAD-20A8-3A31-4591-03559023E06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el 1">
            <a:extLst>
              <a:ext uri="{FF2B5EF4-FFF2-40B4-BE49-F238E27FC236}">
                <a16:creationId xmlns:a16="http://schemas.microsoft.com/office/drawing/2014/main" id="{F873352C-EFDE-FC64-27B1-4F5525CD1348}"/>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47108" name="Billede 2">
            <a:extLst>
              <a:ext uri="{FF2B5EF4-FFF2-40B4-BE49-F238E27FC236}">
                <a16:creationId xmlns:a16="http://schemas.microsoft.com/office/drawing/2014/main" id="{A95F3190-0F98-2B61-ACFC-19242551A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itel 1">
            <a:extLst>
              <a:ext uri="{FF2B5EF4-FFF2-40B4-BE49-F238E27FC236}">
                <a16:creationId xmlns:a16="http://schemas.microsoft.com/office/drawing/2014/main" id="{9D25F5EE-1349-4F95-85A1-405B88E3C2CB}"/>
              </a:ext>
            </a:extLst>
          </p:cNvPr>
          <p:cNvSpPr>
            <a:spLocks noGrp="1"/>
          </p:cNvSpPr>
          <p:nvPr>
            <p:ph type="title"/>
          </p:nvPr>
        </p:nvSpPr>
        <p:spPr/>
        <p:txBody>
          <a:bodyPr/>
          <a:lstStyle/>
          <a:p>
            <a:r>
              <a:rPr lang="da-DK" altLang="da-DK" sz="2800"/>
              <a:t>	</a:t>
            </a:r>
            <a:r>
              <a:rPr lang="da-DK" altLang="da-DK" sz="2800" b="1">
                <a:solidFill>
                  <a:srgbClr val="C00000"/>
                </a:solidFill>
              </a:rPr>
              <a:t> MDT ER GULDSTANDARD</a:t>
            </a:r>
            <a:endParaRPr lang="da-DK" altLang="da-DK" sz="2800"/>
          </a:p>
        </p:txBody>
      </p:sp>
      <p:pic>
        <p:nvPicPr>
          <p:cNvPr id="47110" name="Billede 4">
            <a:extLst>
              <a:ext uri="{FF2B5EF4-FFF2-40B4-BE49-F238E27FC236}">
                <a16:creationId xmlns:a16="http://schemas.microsoft.com/office/drawing/2014/main" id="{D44A869B-8F36-DDDC-F634-899FAFF03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1341438"/>
            <a:ext cx="6965950"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kstboks 6">
            <a:extLst>
              <a:ext uri="{FF2B5EF4-FFF2-40B4-BE49-F238E27FC236}">
                <a16:creationId xmlns:a16="http://schemas.microsoft.com/office/drawing/2014/main" id="{69DD9E71-F225-4E14-FEB8-778914ADFB54}"/>
              </a:ext>
            </a:extLst>
          </p:cNvPr>
          <p:cNvSpPr txBox="1">
            <a:spLocks noChangeArrowheads="1"/>
          </p:cNvSpPr>
          <p:nvPr/>
        </p:nvSpPr>
        <p:spPr bwMode="auto">
          <a:xfrm>
            <a:off x="422275" y="6597650"/>
            <a:ext cx="185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200"/>
              <a:t>Raghu et al. AJRCCM  2018</a:t>
            </a:r>
            <a:endParaRPr lang="da-DK" altLang="da-DK" sz="1800"/>
          </a:p>
        </p:txBody>
      </p:sp>
      <p:pic>
        <p:nvPicPr>
          <p:cNvPr id="47112" name="Picture 2" descr="Billedresultat for aber ikke se ikke høre ikke tale">
            <a:hlinkClick r:id="rId6"/>
            <a:extLst>
              <a:ext uri="{FF2B5EF4-FFF2-40B4-BE49-F238E27FC236}">
                <a16:creationId xmlns:a16="http://schemas.microsoft.com/office/drawing/2014/main" id="{AC895B55-788E-277A-BCBD-A65B18E3E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3228" b="14172"/>
          <a:stretch>
            <a:fillRect/>
          </a:stretch>
        </p:blipFill>
        <p:spPr bwMode="auto">
          <a:xfrm>
            <a:off x="8534400" y="4768850"/>
            <a:ext cx="29622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AA9CB110-9389-CE81-358B-015F1332428E}"/>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el 1">
            <a:extLst>
              <a:ext uri="{FF2B5EF4-FFF2-40B4-BE49-F238E27FC236}">
                <a16:creationId xmlns:a16="http://schemas.microsoft.com/office/drawing/2014/main" id="{E80C2EBC-45FF-E7A2-87EB-47880D3B3C64}"/>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49156" name="Billede 2">
            <a:extLst>
              <a:ext uri="{FF2B5EF4-FFF2-40B4-BE49-F238E27FC236}">
                <a16:creationId xmlns:a16="http://schemas.microsoft.com/office/drawing/2014/main" id="{D86F5614-4A91-44DD-AF7B-6F21CE1F2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itel 1">
            <a:extLst>
              <a:ext uri="{FF2B5EF4-FFF2-40B4-BE49-F238E27FC236}">
                <a16:creationId xmlns:a16="http://schemas.microsoft.com/office/drawing/2014/main" id="{E695D9C5-398D-69F5-BCB9-A9DD648C0141}"/>
              </a:ext>
            </a:extLst>
          </p:cNvPr>
          <p:cNvSpPr>
            <a:spLocks noGrp="1"/>
          </p:cNvSpPr>
          <p:nvPr>
            <p:ph type="title"/>
          </p:nvPr>
        </p:nvSpPr>
        <p:spPr/>
        <p:txBody>
          <a:bodyPr/>
          <a:lstStyle/>
          <a:p>
            <a:r>
              <a:rPr lang="da-DK" altLang="da-DK" sz="2800" b="1">
                <a:solidFill>
                  <a:srgbClr val="CC0000"/>
                </a:solidFill>
              </a:rPr>
              <a:t>BEHANDLING AF ILS</a:t>
            </a:r>
            <a:endParaRPr lang="da-DK" altLang="da-DK" sz="2800"/>
          </a:p>
        </p:txBody>
      </p:sp>
      <p:sp>
        <p:nvSpPr>
          <p:cNvPr id="49158" name="Pladsholder til indhold 5">
            <a:extLst>
              <a:ext uri="{FF2B5EF4-FFF2-40B4-BE49-F238E27FC236}">
                <a16:creationId xmlns:a16="http://schemas.microsoft.com/office/drawing/2014/main" id="{E020570C-35C0-8231-EE7A-4C75D4511804}"/>
              </a:ext>
            </a:extLst>
          </p:cNvPr>
          <p:cNvSpPr>
            <a:spLocks noGrp="1"/>
          </p:cNvSpPr>
          <p:nvPr>
            <p:ph idx="1"/>
          </p:nvPr>
        </p:nvSpPr>
        <p:spPr>
          <a:xfrm>
            <a:off x="1271588" y="1341438"/>
            <a:ext cx="9217025" cy="5400675"/>
          </a:xfrm>
        </p:spPr>
        <p:txBody>
          <a:bodyPr/>
          <a:lstStyle/>
          <a:p>
            <a:r>
              <a:rPr lang="da-DK" altLang="da-DK" sz="2400"/>
              <a:t>Hvis kendt årsag: behandl og fjern årsagen</a:t>
            </a:r>
          </a:p>
          <a:p>
            <a:endParaRPr lang="da-DK" altLang="da-DK" sz="2400"/>
          </a:p>
          <a:p>
            <a:r>
              <a:rPr lang="da-DK" altLang="da-DK" sz="2400"/>
              <a:t>Hvis ukendt årsag:</a:t>
            </a:r>
          </a:p>
          <a:p>
            <a:pPr lvl="1"/>
            <a:r>
              <a:rPr lang="da-DK" altLang="da-DK" sz="2000"/>
              <a:t>Inflammatorisk type</a:t>
            </a:r>
          </a:p>
          <a:p>
            <a:pPr lvl="2"/>
            <a:r>
              <a:rPr lang="da-DK" altLang="da-DK" sz="1800"/>
              <a:t>Korticosteroider</a:t>
            </a:r>
          </a:p>
          <a:p>
            <a:pPr lvl="2"/>
            <a:r>
              <a:rPr lang="da-DK" altLang="da-DK" sz="1800"/>
              <a:t>Immunosuppressiva</a:t>
            </a:r>
          </a:p>
          <a:p>
            <a:pPr lvl="1"/>
            <a:r>
              <a:rPr lang="da-DK" altLang="da-DK" sz="2000"/>
              <a:t>Fibrotisk non-IPF ILD</a:t>
            </a:r>
          </a:p>
          <a:p>
            <a:pPr lvl="2"/>
            <a:r>
              <a:rPr lang="da-DK" altLang="da-DK" sz="1800"/>
              <a:t>Korticosteroider &amp; immunosuppressiva?</a:t>
            </a:r>
          </a:p>
          <a:p>
            <a:pPr lvl="2"/>
            <a:r>
              <a:rPr lang="da-DK" altLang="da-DK" sz="1800"/>
              <a:t>Antifibrotika</a:t>
            </a:r>
          </a:p>
          <a:p>
            <a:pPr lvl="2"/>
            <a:r>
              <a:rPr lang="da-DK" altLang="da-DK" sz="1800"/>
              <a:t>Lungetransplantation</a:t>
            </a:r>
          </a:p>
          <a:p>
            <a:pPr lvl="2"/>
            <a:r>
              <a:rPr lang="da-DK" altLang="da-DK" sz="1800"/>
              <a:t>Palliation</a:t>
            </a:r>
          </a:p>
          <a:p>
            <a:pPr lvl="1"/>
            <a:r>
              <a:rPr lang="da-DK" altLang="da-DK" sz="2000"/>
              <a:t>IPF</a:t>
            </a:r>
          </a:p>
          <a:p>
            <a:pPr lvl="2"/>
            <a:r>
              <a:rPr lang="da-DK" altLang="da-DK" sz="1800"/>
              <a:t>Antifibrotika </a:t>
            </a:r>
          </a:p>
          <a:p>
            <a:pPr lvl="2"/>
            <a:r>
              <a:rPr lang="da-DK" altLang="da-DK" sz="1800"/>
              <a:t>Lungetransplantation</a:t>
            </a:r>
          </a:p>
          <a:p>
            <a:pPr lvl="2"/>
            <a:r>
              <a:rPr lang="da-DK" altLang="da-DK" sz="1800"/>
              <a:t>Palliation</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AC169B33-0399-AF6A-AA90-69E5ED859C6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el 1">
            <a:extLst>
              <a:ext uri="{FF2B5EF4-FFF2-40B4-BE49-F238E27FC236}">
                <a16:creationId xmlns:a16="http://schemas.microsoft.com/office/drawing/2014/main" id="{A3CC782F-D7E4-2C1C-8150-B1B3487AE8AE}"/>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51204" name="Billede 2">
            <a:extLst>
              <a:ext uri="{FF2B5EF4-FFF2-40B4-BE49-F238E27FC236}">
                <a16:creationId xmlns:a16="http://schemas.microsoft.com/office/drawing/2014/main" id="{9DF3DB07-9B81-8046-B6ED-17638BDDD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itel 1">
            <a:extLst>
              <a:ext uri="{FF2B5EF4-FFF2-40B4-BE49-F238E27FC236}">
                <a16:creationId xmlns:a16="http://schemas.microsoft.com/office/drawing/2014/main" id="{CD30FC8E-5C3A-D5F8-D678-DBAA202822CB}"/>
              </a:ext>
            </a:extLst>
          </p:cNvPr>
          <p:cNvSpPr>
            <a:spLocks noGrp="1"/>
          </p:cNvSpPr>
          <p:nvPr>
            <p:ph type="title"/>
          </p:nvPr>
        </p:nvSpPr>
        <p:spPr/>
        <p:txBody>
          <a:bodyPr/>
          <a:lstStyle/>
          <a:p>
            <a:r>
              <a:rPr lang="da-DK" altLang="da-DK" sz="2800" b="1">
                <a:solidFill>
                  <a:srgbClr val="CC0000"/>
                </a:solidFill>
              </a:rPr>
              <a:t>BEHANDLING AF ILS</a:t>
            </a:r>
            <a:endParaRPr lang="da-DK" altLang="da-DK" sz="2800"/>
          </a:p>
        </p:txBody>
      </p:sp>
      <p:sp>
        <p:nvSpPr>
          <p:cNvPr id="3" name="Heksagon 2">
            <a:extLst>
              <a:ext uri="{FF2B5EF4-FFF2-40B4-BE49-F238E27FC236}">
                <a16:creationId xmlns:a16="http://schemas.microsoft.com/office/drawing/2014/main" id="{8CEFF025-4808-84C0-65C1-ED2E7083B03F}"/>
              </a:ext>
            </a:extLst>
          </p:cNvPr>
          <p:cNvSpPr/>
          <p:nvPr/>
        </p:nvSpPr>
        <p:spPr>
          <a:xfrm>
            <a:off x="8305014" y="4092504"/>
            <a:ext cx="2469823" cy="2121031"/>
          </a:xfrm>
          <a:prstGeom prst="hexagon">
            <a:avLst/>
          </a:prstGeom>
          <a:gradFill flip="none" rotWithShape="1">
            <a:gsLst>
              <a:gs pos="0">
                <a:srgbClr val="C00000"/>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dirty="0"/>
              <a:t>Lunge-transplantation</a:t>
            </a:r>
          </a:p>
        </p:txBody>
      </p:sp>
      <p:sp>
        <p:nvSpPr>
          <p:cNvPr id="4" name="Heksagon 3">
            <a:extLst>
              <a:ext uri="{FF2B5EF4-FFF2-40B4-BE49-F238E27FC236}">
                <a16:creationId xmlns:a16="http://schemas.microsoft.com/office/drawing/2014/main" id="{54B9A696-E81B-6933-70DE-67907D78BA94}"/>
              </a:ext>
            </a:extLst>
          </p:cNvPr>
          <p:cNvSpPr/>
          <p:nvPr/>
        </p:nvSpPr>
        <p:spPr>
          <a:xfrm>
            <a:off x="6571464" y="1556792"/>
            <a:ext cx="2469823" cy="2121031"/>
          </a:xfrm>
          <a:prstGeom prst="hexagon">
            <a:avLst/>
          </a:prstGeom>
          <a:gradFill flip="none" rotWithShape="1">
            <a:gsLst>
              <a:gs pos="0">
                <a:srgbClr val="C00000"/>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dirty="0" err="1"/>
              <a:t>Anti-fibrotisk</a:t>
            </a:r>
            <a:r>
              <a:rPr lang="da-DK" dirty="0"/>
              <a:t> behandling</a:t>
            </a:r>
          </a:p>
        </p:txBody>
      </p:sp>
      <p:sp>
        <p:nvSpPr>
          <p:cNvPr id="5" name="Heksagon 4">
            <a:extLst>
              <a:ext uri="{FF2B5EF4-FFF2-40B4-BE49-F238E27FC236}">
                <a16:creationId xmlns:a16="http://schemas.microsoft.com/office/drawing/2014/main" id="{76038E27-46F9-EC79-0F9B-1086A38C8AE6}"/>
              </a:ext>
            </a:extLst>
          </p:cNvPr>
          <p:cNvSpPr/>
          <p:nvPr/>
        </p:nvSpPr>
        <p:spPr>
          <a:xfrm>
            <a:off x="1647039" y="4140128"/>
            <a:ext cx="2469823" cy="2121031"/>
          </a:xfrm>
          <a:prstGeom prst="hexagon">
            <a:avLst/>
          </a:prstGeom>
          <a:gradFill flip="none" rotWithShape="1">
            <a:gsLst>
              <a:gs pos="0">
                <a:srgbClr val="C00000"/>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dirty="0"/>
              <a:t>Anti-inflammatorisk behandling</a:t>
            </a:r>
          </a:p>
        </p:txBody>
      </p:sp>
      <p:sp>
        <p:nvSpPr>
          <p:cNvPr id="6" name="Heksagon 5">
            <a:extLst>
              <a:ext uri="{FF2B5EF4-FFF2-40B4-BE49-F238E27FC236}">
                <a16:creationId xmlns:a16="http://schemas.microsoft.com/office/drawing/2014/main" id="{66752918-88ED-C7E9-4A72-6F48D660DEB8}"/>
              </a:ext>
            </a:extLst>
          </p:cNvPr>
          <p:cNvSpPr/>
          <p:nvPr/>
        </p:nvSpPr>
        <p:spPr>
          <a:xfrm>
            <a:off x="4810046" y="4140128"/>
            <a:ext cx="2541427" cy="2121031"/>
          </a:xfrm>
          <a:prstGeom prst="hexagon">
            <a:avLst/>
          </a:prstGeom>
          <a:gradFill flip="none" rotWithShape="1">
            <a:gsLst>
              <a:gs pos="0">
                <a:srgbClr val="C00000"/>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dirty="0"/>
              <a:t>Palliativ understøttende behandling</a:t>
            </a:r>
          </a:p>
        </p:txBody>
      </p:sp>
      <p:sp>
        <p:nvSpPr>
          <p:cNvPr id="7" name="Heksagon 6">
            <a:extLst>
              <a:ext uri="{FF2B5EF4-FFF2-40B4-BE49-F238E27FC236}">
                <a16:creationId xmlns:a16="http://schemas.microsoft.com/office/drawing/2014/main" id="{88ACA8B0-8BDD-C443-A429-B5B80190A37E}"/>
              </a:ext>
            </a:extLst>
          </p:cNvPr>
          <p:cNvSpPr/>
          <p:nvPr/>
        </p:nvSpPr>
        <p:spPr>
          <a:xfrm>
            <a:off x="3157704" y="1556792"/>
            <a:ext cx="2469823" cy="2121031"/>
          </a:xfrm>
          <a:prstGeom prst="hexagon">
            <a:avLst/>
          </a:prstGeom>
          <a:gradFill flip="none" rotWithShape="1">
            <a:gsLst>
              <a:gs pos="0">
                <a:srgbClr val="C00000"/>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dirty="0"/>
              <a:t>MICO:</a:t>
            </a:r>
          </a:p>
          <a:p>
            <a:pPr algn="ctr" eaLnBrk="1" hangingPunct="1">
              <a:defRPr/>
            </a:pPr>
            <a:r>
              <a:rPr lang="da-DK" dirty="0"/>
              <a:t>Masterful </a:t>
            </a:r>
            <a:r>
              <a:rPr lang="da-DK" dirty="0" err="1"/>
              <a:t>inactivity</a:t>
            </a:r>
            <a:r>
              <a:rPr lang="da-DK" dirty="0"/>
              <a:t> with </a:t>
            </a:r>
          </a:p>
          <a:p>
            <a:pPr algn="ctr" eaLnBrk="1" hangingPunct="1">
              <a:defRPr/>
            </a:pPr>
            <a:r>
              <a:rPr lang="da-DK" dirty="0"/>
              <a:t>a </a:t>
            </a:r>
            <a:r>
              <a:rPr lang="da-DK" dirty="0" err="1"/>
              <a:t>cat</a:t>
            </a:r>
            <a:r>
              <a:rPr lang="da-DK" dirty="0"/>
              <a:t>-like observation</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Billede 7">
            <a:extLst>
              <a:ext uri="{FF2B5EF4-FFF2-40B4-BE49-F238E27FC236}">
                <a16:creationId xmlns:a16="http://schemas.microsoft.com/office/drawing/2014/main" id="{259F9335-4BE4-AE41-D3CB-DA5BA62B5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2179638"/>
            <a:ext cx="50895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Billede 6">
            <a:extLst>
              <a:ext uri="{FF2B5EF4-FFF2-40B4-BE49-F238E27FC236}">
                <a16:creationId xmlns:a16="http://schemas.microsoft.com/office/drawing/2014/main" id="{C7F762EF-D363-90EF-0151-6E0A2E635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2184400"/>
            <a:ext cx="508793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a:extLst>
              <a:ext uri="{FF2B5EF4-FFF2-40B4-BE49-F238E27FC236}">
                <a16:creationId xmlns:a16="http://schemas.microsoft.com/office/drawing/2014/main" id="{22D17918-FFF2-7B22-8849-F2C452B2AE11}"/>
              </a:ext>
            </a:extLst>
          </p:cNvPr>
          <p:cNvSpPr>
            <a:spLocks noGrp="1" noChangeArrowheads="1"/>
          </p:cNvSpPr>
          <p:nvPr>
            <p:ph type="title" idx="4294967295"/>
          </p:nvPr>
        </p:nvSpPr>
        <p:spPr>
          <a:xfrm>
            <a:off x="457200" y="381000"/>
            <a:ext cx="11277600" cy="1600200"/>
          </a:xfrm>
          <a:solidFill>
            <a:srgbClr val="003366"/>
          </a:solidFill>
        </p:spPr>
        <p:txBody>
          <a:bodyPr rtlCol="0">
            <a:normAutofit/>
          </a:bodyPr>
          <a:lstStyle/>
          <a:p>
            <a:pPr>
              <a:defRPr/>
            </a:pPr>
            <a:r>
              <a:rPr lang="da-DK" sz="3200" b="1" dirty="0">
                <a:solidFill>
                  <a:schemeClr val="bg1"/>
                </a:solidFill>
                <a:latin typeface="+mn-lt"/>
              </a:rPr>
              <a:t>LUNGEFIBROSE</a:t>
            </a:r>
            <a:br>
              <a:rPr lang="da-DK" sz="3200" b="1" dirty="0">
                <a:solidFill>
                  <a:schemeClr val="bg1"/>
                </a:solidFill>
                <a:latin typeface="+mn-lt"/>
              </a:rPr>
            </a:br>
            <a:r>
              <a:rPr lang="da-DK" sz="1600" b="1" dirty="0">
                <a:solidFill>
                  <a:schemeClr val="bg1"/>
                </a:solidFill>
                <a:latin typeface="+mn-lt"/>
              </a:rPr>
              <a:t>INTERSTITIEL LUNGESYGDOM</a:t>
            </a:r>
            <a:endParaRPr lang="da-DK" altLang="da-DK" sz="2400" b="1" dirty="0">
              <a:solidFill>
                <a:schemeClr val="bg1"/>
              </a:solidFill>
              <a:latin typeface="+mn-lt"/>
            </a:endParaRPr>
          </a:p>
        </p:txBody>
      </p:sp>
      <p:sp>
        <p:nvSpPr>
          <p:cNvPr id="53253" name="Text Box 11">
            <a:extLst>
              <a:ext uri="{FF2B5EF4-FFF2-40B4-BE49-F238E27FC236}">
                <a16:creationId xmlns:a16="http://schemas.microsoft.com/office/drawing/2014/main" id="{42D59CF9-9322-E51E-7875-1AE704566711}"/>
              </a:ext>
            </a:extLst>
          </p:cNvPr>
          <p:cNvSpPr txBox="1">
            <a:spLocks noChangeArrowheads="1"/>
          </p:cNvSpPr>
          <p:nvPr/>
        </p:nvSpPr>
        <p:spPr bwMode="auto">
          <a:xfrm>
            <a:off x="792163" y="2651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altLang="da-DK"/>
          </a:p>
        </p:txBody>
      </p:sp>
      <p:sp>
        <p:nvSpPr>
          <p:cNvPr id="53254" name="Text Box 13">
            <a:extLst>
              <a:ext uri="{FF2B5EF4-FFF2-40B4-BE49-F238E27FC236}">
                <a16:creationId xmlns:a16="http://schemas.microsoft.com/office/drawing/2014/main" id="{893E7840-98EB-B6FB-3D12-1845D6DDEAD5}"/>
              </a:ext>
            </a:extLst>
          </p:cNvPr>
          <p:cNvSpPr txBox="1">
            <a:spLocks noChangeArrowheads="1"/>
          </p:cNvSpPr>
          <p:nvPr/>
        </p:nvSpPr>
        <p:spPr bwMode="auto">
          <a:xfrm>
            <a:off x="10444163" y="60563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a-DK" altLang="da-DK"/>
          </a:p>
        </p:txBody>
      </p:sp>
      <p:sp>
        <p:nvSpPr>
          <p:cNvPr id="3081" name="Text Box 10">
            <a:extLst>
              <a:ext uri="{FF2B5EF4-FFF2-40B4-BE49-F238E27FC236}">
                <a16:creationId xmlns:a16="http://schemas.microsoft.com/office/drawing/2014/main" id="{DD506C11-FA76-0915-7E0E-3A18AAE75F74}"/>
              </a:ext>
            </a:extLst>
          </p:cNvPr>
          <p:cNvSpPr txBox="1">
            <a:spLocks noChangeArrowheads="1"/>
          </p:cNvSpPr>
          <p:nvPr/>
        </p:nvSpPr>
        <p:spPr bwMode="auto">
          <a:xfrm>
            <a:off x="4165600" y="2179638"/>
            <a:ext cx="3657600" cy="3679825"/>
          </a:xfrm>
          <a:prstGeom prst="rect">
            <a:avLst/>
          </a:prstGeom>
          <a:solidFill>
            <a:srgbClr val="003366"/>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endParaRPr lang="en-US" altLang="da-DK" sz="933" b="1" dirty="0">
              <a:solidFill>
                <a:schemeClr val="bg1"/>
              </a:solidFill>
            </a:endParaRPr>
          </a:p>
          <a:p>
            <a:pPr algn="ctr" eaLnBrk="1" hangingPunct="1">
              <a:spcBef>
                <a:spcPct val="50000"/>
              </a:spcBef>
              <a:buFont typeface="Arial" panose="020B0604020202020204" pitchFamily="34" charset="0"/>
              <a:buNone/>
              <a:defRPr/>
            </a:pPr>
            <a:r>
              <a:rPr lang="en-US" altLang="da-DK" sz="2667" b="1" dirty="0">
                <a:solidFill>
                  <a:schemeClr val="bg1"/>
                </a:solidFill>
              </a:rPr>
              <a:t>Elisabeth Bendstrup</a:t>
            </a:r>
          </a:p>
          <a:p>
            <a:pPr algn="ctr" eaLnBrk="1" hangingPunct="1">
              <a:spcBef>
                <a:spcPct val="50000"/>
              </a:spcBef>
              <a:buFont typeface="Arial" panose="020B0604020202020204" pitchFamily="34" charset="0"/>
              <a:buNone/>
              <a:defRPr/>
            </a:pPr>
            <a:r>
              <a:rPr lang="en-US" altLang="da-DK" sz="2133" b="1" dirty="0">
                <a:solidFill>
                  <a:schemeClr val="bg1"/>
                </a:solidFill>
              </a:rPr>
              <a:t>Center for </a:t>
            </a:r>
          </a:p>
          <a:p>
            <a:pPr algn="ctr" eaLnBrk="1" hangingPunct="1">
              <a:spcBef>
                <a:spcPct val="50000"/>
              </a:spcBef>
              <a:buFont typeface="Arial" panose="020B0604020202020204" pitchFamily="34" charset="0"/>
              <a:buNone/>
              <a:defRPr/>
            </a:pPr>
            <a:r>
              <a:rPr lang="en-US" altLang="da-DK" sz="2133" b="1" dirty="0">
                <a:solidFill>
                  <a:schemeClr val="bg1"/>
                </a:solidFill>
              </a:rPr>
              <a:t>Rare Lung Diseases</a:t>
            </a:r>
          </a:p>
          <a:p>
            <a:pPr algn="ctr" eaLnBrk="1" hangingPunct="1">
              <a:spcBef>
                <a:spcPct val="50000"/>
              </a:spcBef>
              <a:buFont typeface="Arial" panose="020B0604020202020204" pitchFamily="34" charset="0"/>
              <a:buNone/>
              <a:defRPr/>
            </a:pPr>
            <a:endParaRPr lang="en-US" altLang="da-DK" sz="133" b="1" dirty="0">
              <a:solidFill>
                <a:schemeClr val="bg1"/>
              </a:solidFill>
            </a:endParaRPr>
          </a:p>
          <a:p>
            <a:pPr algn="ctr" eaLnBrk="1" hangingPunct="1">
              <a:spcBef>
                <a:spcPct val="50000"/>
              </a:spcBef>
              <a:buFont typeface="Arial" panose="020B0604020202020204" pitchFamily="34" charset="0"/>
              <a:buNone/>
              <a:defRPr/>
            </a:pPr>
            <a:r>
              <a:rPr lang="en-US" altLang="da-DK" sz="2133" b="1" dirty="0">
                <a:solidFill>
                  <a:schemeClr val="bg1"/>
                </a:solidFill>
              </a:rPr>
              <a:t>Aarhus  University Hospital</a:t>
            </a:r>
          </a:p>
          <a:p>
            <a:pPr algn="ctr" eaLnBrk="1" hangingPunct="1">
              <a:spcBef>
                <a:spcPct val="50000"/>
              </a:spcBef>
              <a:buFont typeface="Arial" panose="020B0604020202020204" pitchFamily="34" charset="0"/>
              <a:buNone/>
              <a:defRPr/>
            </a:pPr>
            <a:r>
              <a:rPr lang="da-DK" altLang="da-DK" sz="2133" b="1" dirty="0">
                <a:solidFill>
                  <a:schemeClr val="bg1"/>
                </a:solidFill>
              </a:rPr>
              <a:t>Denmark</a:t>
            </a:r>
          </a:p>
          <a:p>
            <a:pPr algn="ctr" eaLnBrk="1" hangingPunct="1">
              <a:spcBef>
                <a:spcPct val="50000"/>
              </a:spcBef>
              <a:buFont typeface="Arial" panose="020B0604020202020204" pitchFamily="34" charset="0"/>
              <a:buNone/>
              <a:defRPr/>
            </a:pPr>
            <a:endParaRPr lang="da-DK" altLang="da-DK" b="1" dirty="0">
              <a:solidFill>
                <a:schemeClr val="bg1"/>
              </a:solidFill>
            </a:endParaRPr>
          </a:p>
          <a:p>
            <a:pPr eaLnBrk="1" hangingPunct="1">
              <a:spcBef>
                <a:spcPct val="50000"/>
              </a:spcBef>
              <a:buFont typeface="Arial" panose="020B0604020202020204" pitchFamily="34" charset="0"/>
              <a:buNone/>
              <a:defRPr/>
            </a:pPr>
            <a:endParaRPr lang="da-DK" altLang="da-DK" b="1" dirty="0">
              <a:solidFill>
                <a:schemeClr val="bg1"/>
              </a:solidFill>
            </a:endParaRPr>
          </a:p>
          <a:p>
            <a:pPr eaLnBrk="1" hangingPunct="1">
              <a:spcBef>
                <a:spcPct val="50000"/>
              </a:spcBef>
              <a:buFont typeface="Arial" panose="020B0604020202020204" pitchFamily="34" charset="0"/>
              <a:buNone/>
              <a:defRPr/>
            </a:pPr>
            <a:endParaRPr lang="da-DK" altLang="da-DK" sz="3556" dirty="0">
              <a:solidFill>
                <a:schemeClr val="bg1"/>
              </a:solidFill>
            </a:endParaRPr>
          </a:p>
        </p:txBody>
      </p:sp>
      <p:sp>
        <p:nvSpPr>
          <p:cNvPr id="33" name="Rektangel 32">
            <a:extLst>
              <a:ext uri="{FF2B5EF4-FFF2-40B4-BE49-F238E27FC236}">
                <a16:creationId xmlns:a16="http://schemas.microsoft.com/office/drawing/2014/main" id="{C34BA816-7F6A-3438-229F-5E8D2988E2F1}"/>
              </a:ext>
            </a:extLst>
          </p:cNvPr>
          <p:cNvSpPr/>
          <p:nvPr/>
        </p:nvSpPr>
        <p:spPr>
          <a:xfrm>
            <a:off x="4165600" y="5060950"/>
            <a:ext cx="3657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400"/>
          </a:p>
        </p:txBody>
      </p:sp>
      <p:pic>
        <p:nvPicPr>
          <p:cNvPr id="53257" name="Picture 2">
            <a:extLst>
              <a:ext uri="{FF2B5EF4-FFF2-40B4-BE49-F238E27FC236}">
                <a16:creationId xmlns:a16="http://schemas.microsoft.com/office/drawing/2014/main" id="{69156A56-70F4-3E17-E2D2-E0951C447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680" t="5222" r="2454" b="5222"/>
          <a:stretch>
            <a:fillRect/>
          </a:stretch>
        </p:blipFill>
        <p:spPr bwMode="auto">
          <a:xfrm>
            <a:off x="4464050" y="5126038"/>
            <a:ext cx="22034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Billede 1">
            <a:extLst>
              <a:ext uri="{FF2B5EF4-FFF2-40B4-BE49-F238E27FC236}">
                <a16:creationId xmlns:a16="http://schemas.microsoft.com/office/drawing/2014/main" id="{2CACB324-6CD3-E54E-7580-E51297912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0613" y="5422900"/>
            <a:ext cx="15843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2" descr="Institutlogo og -segl">
            <a:extLst>
              <a:ext uri="{FF2B5EF4-FFF2-40B4-BE49-F238E27FC236}">
                <a16:creationId xmlns:a16="http://schemas.microsoft.com/office/drawing/2014/main" id="{7FDCBF97-30C8-55EE-9313-687902CE53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5663" y="5541963"/>
            <a:ext cx="19764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Billede 1">
            <a:extLst>
              <a:ext uri="{FF2B5EF4-FFF2-40B4-BE49-F238E27FC236}">
                <a16:creationId xmlns:a16="http://schemas.microsoft.com/office/drawing/2014/main" id="{8AD14862-DB3D-9ED7-633B-D9A95FC66E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438" y="5541963"/>
            <a:ext cx="27019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DA05FA56-8C7A-B0EC-F274-2084F3AD4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239" b="8200"/>
          <a:stretch>
            <a:fillRect/>
          </a:stretch>
        </p:blipFill>
        <p:spPr bwMode="auto">
          <a:xfrm>
            <a:off x="0" y="0"/>
            <a:ext cx="52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el 1">
            <a:extLst>
              <a:ext uri="{FF2B5EF4-FFF2-40B4-BE49-F238E27FC236}">
                <a16:creationId xmlns:a16="http://schemas.microsoft.com/office/drawing/2014/main" id="{77B428BF-E216-485F-8B47-8AA2B3947403}"/>
              </a:ext>
            </a:extLst>
          </p:cNvPr>
          <p:cNvSpPr>
            <a:spLocks noGrp="1"/>
          </p:cNvSpPr>
          <p:nvPr>
            <p:ph type="title"/>
          </p:nvPr>
        </p:nvSpPr>
        <p:spPr>
          <a:xfrm>
            <a:off x="623888" y="457200"/>
            <a:ext cx="11568112" cy="1143000"/>
          </a:xfrm>
        </p:spPr>
        <p:txBody>
          <a:bodyPr>
            <a:normAutofit/>
          </a:bodyPr>
          <a:lstStyle/>
          <a:p>
            <a:pPr eaLnBrk="1" hangingPunct="1">
              <a:defRPr/>
            </a:pPr>
            <a:r>
              <a:rPr lang="da-DK" altLang="da-DK" sz="2800" b="1" dirty="0">
                <a:solidFill>
                  <a:srgbClr val="CC0000"/>
                </a:solidFill>
                <a:latin typeface="+mn-lt"/>
                <a:cs typeface="Calibri" panose="020F0502020204030204" pitchFamily="34" charset="0"/>
              </a:rPr>
              <a:t>IDIOPATISK PULMONAL FIBROSE</a:t>
            </a:r>
            <a:endParaRPr lang="da-DK" altLang="da-DK" sz="3600" b="1" dirty="0">
              <a:solidFill>
                <a:srgbClr val="CC0000"/>
              </a:solidFill>
              <a:latin typeface="+mn-lt"/>
              <a:cs typeface="Calibri" panose="020F0502020204030204" pitchFamily="34" charset="0"/>
            </a:endParaRPr>
          </a:p>
        </p:txBody>
      </p:sp>
      <p:pic>
        <p:nvPicPr>
          <p:cNvPr id="6148" name="Picture 2" descr="C:\Users\Toby\Desktop\Normal.jpg">
            <a:extLst>
              <a:ext uri="{FF2B5EF4-FFF2-40B4-BE49-F238E27FC236}">
                <a16:creationId xmlns:a16="http://schemas.microsoft.com/office/drawing/2014/main" id="{D16F316E-5A0A-29EB-6FA0-E5B9AEC49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2376488"/>
            <a:ext cx="5400675"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83A18BBB-13CD-D683-4DB8-819A3B929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475" y="2373313"/>
            <a:ext cx="5399088"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73F0BAFF-905B-B779-0F50-19C24E604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475" y="2371725"/>
            <a:ext cx="5399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Billede 1">
            <a:extLst>
              <a:ext uri="{FF2B5EF4-FFF2-40B4-BE49-F238E27FC236}">
                <a16:creationId xmlns:a16="http://schemas.microsoft.com/office/drawing/2014/main" id="{01F4F2ED-EA39-3DA4-BF91-5FFC75F508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4763"/>
            <a:ext cx="1406526"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15606D80-C273-3B9F-AF59-AB907A8DFB4E}"/>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el 1">
            <a:extLst>
              <a:ext uri="{FF2B5EF4-FFF2-40B4-BE49-F238E27FC236}">
                <a16:creationId xmlns:a16="http://schemas.microsoft.com/office/drawing/2014/main" id="{D190A4DA-7795-14DB-5162-1D915E386D7C}"/>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7172" name="Billede 2">
            <a:extLst>
              <a:ext uri="{FF2B5EF4-FFF2-40B4-BE49-F238E27FC236}">
                <a16:creationId xmlns:a16="http://schemas.microsoft.com/office/drawing/2014/main" id="{61DB46AB-3ECB-40AF-4F82-9521BB639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itel 1">
            <a:extLst>
              <a:ext uri="{FF2B5EF4-FFF2-40B4-BE49-F238E27FC236}">
                <a16:creationId xmlns:a16="http://schemas.microsoft.com/office/drawing/2014/main" id="{D6E61474-2055-C863-6877-80220FBB5283}"/>
              </a:ext>
            </a:extLst>
          </p:cNvPr>
          <p:cNvSpPr>
            <a:spLocks noGrp="1"/>
          </p:cNvSpPr>
          <p:nvPr>
            <p:ph type="title"/>
          </p:nvPr>
        </p:nvSpPr>
        <p:spPr/>
        <p:txBody>
          <a:bodyPr/>
          <a:lstStyle/>
          <a:p>
            <a:r>
              <a:rPr lang="da-DK" altLang="da-DK" sz="2800" b="1">
                <a:solidFill>
                  <a:srgbClr val="C00000"/>
                </a:solidFill>
              </a:rPr>
              <a:t>IPF – VÆRSTE PROGNOSE</a:t>
            </a:r>
            <a:endParaRPr lang="da-DK" altLang="da-DK" sz="2800"/>
          </a:p>
        </p:txBody>
      </p:sp>
      <p:pic>
        <p:nvPicPr>
          <p:cNvPr id="7174" name="Picture 6" descr="Survivalbydiagnosis">
            <a:extLst>
              <a:ext uri="{FF2B5EF4-FFF2-40B4-BE49-F238E27FC236}">
                <a16:creationId xmlns:a16="http://schemas.microsoft.com/office/drawing/2014/main" id="{0B4FF828-6C27-45C2-14CC-4FA7F91F5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1484313"/>
            <a:ext cx="424656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
            <a:extLst>
              <a:ext uri="{FF2B5EF4-FFF2-40B4-BE49-F238E27FC236}">
                <a16:creationId xmlns:a16="http://schemas.microsoft.com/office/drawing/2014/main" id="{18141CC9-AAD3-2D92-0EF9-C730350AAC37}"/>
              </a:ext>
            </a:extLst>
          </p:cNvPr>
          <p:cNvSpPr>
            <a:spLocks noChangeArrowheads="1"/>
          </p:cNvSpPr>
          <p:nvPr/>
        </p:nvSpPr>
        <p:spPr bwMode="auto">
          <a:xfrm>
            <a:off x="407988" y="6597650"/>
            <a:ext cx="7920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200"/>
              <a:t>Hyldgaard C et al. Resp. Med. 2013 ; Jo et al. ERJ 2017</a:t>
            </a:r>
            <a:endParaRPr lang="en-US" altLang="en-US" sz="1200"/>
          </a:p>
        </p:txBody>
      </p:sp>
      <p:sp>
        <p:nvSpPr>
          <p:cNvPr id="7" name="Tekstboks 52">
            <a:extLst>
              <a:ext uri="{FF2B5EF4-FFF2-40B4-BE49-F238E27FC236}">
                <a16:creationId xmlns:a16="http://schemas.microsoft.com/office/drawing/2014/main" id="{615A1FA9-0D50-14C8-7C48-66532A60D92A}"/>
              </a:ext>
            </a:extLst>
          </p:cNvPr>
          <p:cNvSpPr txBox="1"/>
          <p:nvPr/>
        </p:nvSpPr>
        <p:spPr>
          <a:xfrm>
            <a:off x="5591175" y="2349500"/>
            <a:ext cx="2122488" cy="584200"/>
          </a:xfrm>
          <a:prstGeom prst="rect">
            <a:avLst/>
          </a:prstGeom>
          <a:solidFill>
            <a:schemeClr val="bg1"/>
          </a:solidFill>
        </p:spPr>
        <p:txBody>
          <a:bodyPr wrap="none">
            <a:spAutoFit/>
          </a:bodyPr>
          <a:lstStyle/>
          <a:p>
            <a:pPr eaLnBrk="1" hangingPunct="1">
              <a:defRPr/>
            </a:pPr>
            <a:r>
              <a:rPr lang="en-US" sz="1600" b="1" dirty="0">
                <a:latin typeface="+mn-lt"/>
              </a:rPr>
              <a:t>Aarhus    </a:t>
            </a:r>
          </a:p>
          <a:p>
            <a:pPr eaLnBrk="1" hangingPunct="1">
              <a:defRPr/>
            </a:pPr>
            <a:r>
              <a:rPr lang="en-US" sz="1600" b="1" dirty="0" err="1">
                <a:latin typeface="+mn-lt"/>
              </a:rPr>
              <a:t>Overlevelse</a:t>
            </a:r>
            <a:r>
              <a:rPr lang="en-US" sz="1600" b="1" dirty="0">
                <a:latin typeface="+mn-lt"/>
              </a:rPr>
              <a:t> 2003-2009</a:t>
            </a:r>
            <a:endParaRPr lang="en-US" sz="2000" b="1" dirty="0">
              <a:latin typeface="+mn-lt"/>
            </a:endParaRPr>
          </a:p>
        </p:txBody>
      </p:sp>
      <p:pic>
        <p:nvPicPr>
          <p:cNvPr id="7177" name="Picture 55">
            <a:extLst>
              <a:ext uri="{FF2B5EF4-FFF2-40B4-BE49-F238E27FC236}">
                <a16:creationId xmlns:a16="http://schemas.microsoft.com/office/drawing/2014/main" id="{97240E87-2174-BED3-DA52-C6CC176DB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2811" t="45908" r="5911" b="15723"/>
          <a:stretch>
            <a:fillRect/>
          </a:stretch>
        </p:blipFill>
        <p:spPr bwMode="auto">
          <a:xfrm>
            <a:off x="6599238" y="3717925"/>
            <a:ext cx="51895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boks 56">
            <a:extLst>
              <a:ext uri="{FF2B5EF4-FFF2-40B4-BE49-F238E27FC236}">
                <a16:creationId xmlns:a16="http://schemas.microsoft.com/office/drawing/2014/main" id="{5D87A2BA-991D-B396-A2BA-99559A29F636}"/>
              </a:ext>
            </a:extLst>
          </p:cNvPr>
          <p:cNvSpPr txBox="1"/>
          <p:nvPr/>
        </p:nvSpPr>
        <p:spPr>
          <a:xfrm>
            <a:off x="4438650" y="5148263"/>
            <a:ext cx="2112963" cy="584200"/>
          </a:xfrm>
          <a:prstGeom prst="rect">
            <a:avLst/>
          </a:prstGeom>
          <a:noFill/>
        </p:spPr>
        <p:txBody>
          <a:bodyPr wrap="none">
            <a:spAutoFit/>
          </a:bodyPr>
          <a:lstStyle/>
          <a:p>
            <a:pPr eaLnBrk="1" hangingPunct="1">
              <a:defRPr/>
            </a:pPr>
            <a:r>
              <a:rPr lang="da-DK" sz="1600" b="1" dirty="0" err="1">
                <a:latin typeface="+mn-lt"/>
              </a:rPr>
              <a:t>Australiske</a:t>
            </a:r>
            <a:r>
              <a:rPr lang="da-DK" sz="1600" b="1" dirty="0">
                <a:latin typeface="+mn-lt"/>
              </a:rPr>
              <a:t> IPF register</a:t>
            </a:r>
          </a:p>
          <a:p>
            <a:pPr eaLnBrk="1" hangingPunct="1">
              <a:defRPr/>
            </a:pPr>
            <a:r>
              <a:rPr lang="da-DK" sz="1600" b="1" dirty="0">
                <a:latin typeface="+mn-lt"/>
              </a:rPr>
              <a:t>Overlevelse 2017</a:t>
            </a:r>
            <a:endParaRPr lang="da-DK" b="1" dirty="0">
              <a:latin typeface="+mn-lt"/>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CBF4A2C5-169C-3EFB-ECFF-23FAAFA4502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el 1">
            <a:extLst>
              <a:ext uri="{FF2B5EF4-FFF2-40B4-BE49-F238E27FC236}">
                <a16:creationId xmlns:a16="http://schemas.microsoft.com/office/drawing/2014/main" id="{4A06D3ED-DB48-65CE-3971-DC6367983626}"/>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9220" name="Billede 2">
            <a:extLst>
              <a:ext uri="{FF2B5EF4-FFF2-40B4-BE49-F238E27FC236}">
                <a16:creationId xmlns:a16="http://schemas.microsoft.com/office/drawing/2014/main" id="{5B16C216-213E-05A1-09B9-54424C636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el 1">
            <a:extLst>
              <a:ext uri="{FF2B5EF4-FFF2-40B4-BE49-F238E27FC236}">
                <a16:creationId xmlns:a16="http://schemas.microsoft.com/office/drawing/2014/main" id="{9ABE0CFE-AB08-4724-03C6-31A2D99BAC5C}"/>
              </a:ext>
            </a:extLst>
          </p:cNvPr>
          <p:cNvSpPr>
            <a:spLocks noGrp="1"/>
          </p:cNvSpPr>
          <p:nvPr>
            <p:ph type="title"/>
          </p:nvPr>
        </p:nvSpPr>
        <p:spPr/>
        <p:txBody>
          <a:bodyPr/>
          <a:lstStyle/>
          <a:p>
            <a:r>
              <a:rPr lang="da-DK" altLang="da-DK" sz="2800" b="1">
                <a:solidFill>
                  <a:srgbClr val="C00000"/>
                </a:solidFill>
              </a:rPr>
              <a:t>IPF PROGNOSE </a:t>
            </a:r>
            <a:br>
              <a:rPr lang="da-DK" altLang="da-DK" sz="2000" b="1">
                <a:solidFill>
                  <a:srgbClr val="C00000"/>
                </a:solidFill>
              </a:rPr>
            </a:br>
            <a:r>
              <a:rPr lang="en-US" altLang="da-DK" sz="2000" b="1">
                <a:solidFill>
                  <a:srgbClr val="C00000"/>
                </a:solidFill>
              </a:rPr>
              <a:t>SAMMENLIGNET MED CANCER</a:t>
            </a:r>
            <a:endParaRPr lang="da-DK" altLang="da-DK" sz="2000"/>
          </a:p>
        </p:txBody>
      </p:sp>
      <p:pic>
        <p:nvPicPr>
          <p:cNvPr id="9222" name="Picture 2">
            <a:extLst>
              <a:ext uri="{FF2B5EF4-FFF2-40B4-BE49-F238E27FC236}">
                <a16:creationId xmlns:a16="http://schemas.microsoft.com/office/drawing/2014/main" id="{F503985E-4DB8-DAE1-BDAA-45FBFE5AB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38" t="23904" r="52303" b="6461"/>
          <a:stretch>
            <a:fillRect/>
          </a:stretch>
        </p:blipFill>
        <p:spPr bwMode="auto">
          <a:xfrm>
            <a:off x="1127125" y="1852613"/>
            <a:ext cx="4826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a:extLst>
              <a:ext uri="{FF2B5EF4-FFF2-40B4-BE49-F238E27FC236}">
                <a16:creationId xmlns:a16="http://schemas.microsoft.com/office/drawing/2014/main" id="{ED4A93E1-975F-475C-1A49-126311849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1682" t="23904" r="7161" b="6461"/>
          <a:stretch>
            <a:fillRect/>
          </a:stretch>
        </p:blipFill>
        <p:spPr bwMode="auto">
          <a:xfrm>
            <a:off x="6346825" y="1844675"/>
            <a:ext cx="482441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kstboks 6">
            <a:extLst>
              <a:ext uri="{FF2B5EF4-FFF2-40B4-BE49-F238E27FC236}">
                <a16:creationId xmlns:a16="http://schemas.microsoft.com/office/drawing/2014/main" id="{84979FB3-105C-6138-5CF1-EE85D0661565}"/>
              </a:ext>
            </a:extLst>
          </p:cNvPr>
          <p:cNvSpPr txBox="1">
            <a:spLocks noChangeArrowheads="1"/>
          </p:cNvSpPr>
          <p:nvPr/>
        </p:nvSpPr>
        <p:spPr bwMode="auto">
          <a:xfrm>
            <a:off x="431800" y="6581775"/>
            <a:ext cx="1703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200"/>
              <a:t>Vancheri et al. ERJ. 2010</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30B5073-5AE1-C86C-C0A0-140B2F71B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239" b="8200"/>
          <a:stretch>
            <a:fillRect/>
          </a:stretch>
        </p:blipFill>
        <p:spPr bwMode="auto">
          <a:xfrm>
            <a:off x="0" y="0"/>
            <a:ext cx="52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el 1">
            <a:extLst>
              <a:ext uri="{FF2B5EF4-FFF2-40B4-BE49-F238E27FC236}">
                <a16:creationId xmlns:a16="http://schemas.microsoft.com/office/drawing/2014/main" id="{9DEA74BF-A86E-EF57-C2F6-61270FC23852}"/>
              </a:ext>
            </a:extLst>
          </p:cNvPr>
          <p:cNvSpPr>
            <a:spLocks noGrp="1"/>
          </p:cNvSpPr>
          <p:nvPr>
            <p:ph type="title"/>
          </p:nvPr>
        </p:nvSpPr>
        <p:spPr/>
        <p:txBody>
          <a:bodyPr>
            <a:normAutofit/>
          </a:bodyPr>
          <a:lstStyle/>
          <a:p>
            <a:pPr eaLnBrk="1" hangingPunct="1">
              <a:defRPr/>
            </a:pPr>
            <a:r>
              <a:rPr lang="en-US" altLang="da-DK" sz="2800" b="1" dirty="0">
                <a:solidFill>
                  <a:srgbClr val="C00000"/>
                </a:solidFill>
                <a:latin typeface="+mn-lt"/>
              </a:rPr>
              <a:t>HVORNÅR SKAL MAN MISTÆNKE ILS?</a:t>
            </a:r>
            <a:endParaRPr lang="da-DK" altLang="da-DK" sz="3600" b="1" dirty="0">
              <a:solidFill>
                <a:srgbClr val="C00000"/>
              </a:solidFill>
              <a:latin typeface="+mn-lt"/>
              <a:cs typeface="Calibri" panose="020F0502020204030204" pitchFamily="34" charset="0"/>
            </a:endParaRPr>
          </a:p>
        </p:txBody>
      </p:sp>
      <p:sp>
        <p:nvSpPr>
          <p:cNvPr id="2" name="Pladsholder til tekst 1">
            <a:extLst>
              <a:ext uri="{FF2B5EF4-FFF2-40B4-BE49-F238E27FC236}">
                <a16:creationId xmlns:a16="http://schemas.microsoft.com/office/drawing/2014/main" id="{11A995DD-F7C9-80A0-F5C7-33D9B861C136}"/>
              </a:ext>
            </a:extLst>
          </p:cNvPr>
          <p:cNvSpPr>
            <a:spLocks noGrp="1"/>
          </p:cNvSpPr>
          <p:nvPr>
            <p:ph type="body" idx="1"/>
          </p:nvPr>
        </p:nvSpPr>
        <p:spPr>
          <a:xfrm>
            <a:off x="527050" y="1925638"/>
            <a:ext cx="5387975" cy="639762"/>
          </a:xfrm>
        </p:spPr>
        <p:txBody>
          <a:bodyPr/>
          <a:lstStyle/>
          <a:p>
            <a:pPr>
              <a:defRPr/>
            </a:pPr>
            <a:r>
              <a:rPr lang="en-US" sz="2667" dirty="0" err="1"/>
              <a:t>Respiratoriske</a:t>
            </a:r>
            <a:r>
              <a:rPr lang="en-US" sz="2667" dirty="0"/>
              <a:t> </a:t>
            </a:r>
            <a:r>
              <a:rPr lang="en-US" sz="2667" dirty="0" err="1"/>
              <a:t>symptomer</a:t>
            </a:r>
            <a:endParaRPr lang="en-US" sz="2667" dirty="0"/>
          </a:p>
        </p:txBody>
      </p:sp>
      <p:sp>
        <p:nvSpPr>
          <p:cNvPr id="11269" name="Pladsholder til indhold 2">
            <a:extLst>
              <a:ext uri="{FF2B5EF4-FFF2-40B4-BE49-F238E27FC236}">
                <a16:creationId xmlns:a16="http://schemas.microsoft.com/office/drawing/2014/main" id="{37B5D034-E98B-24CF-82B1-55A74DA4529A}"/>
              </a:ext>
            </a:extLst>
          </p:cNvPr>
          <p:cNvSpPr>
            <a:spLocks noGrp="1"/>
          </p:cNvSpPr>
          <p:nvPr>
            <p:ph sz="half" idx="2"/>
          </p:nvPr>
        </p:nvSpPr>
        <p:spPr>
          <a:xfrm>
            <a:off x="609600" y="2549525"/>
            <a:ext cx="5386388" cy="3951288"/>
          </a:xfrm>
        </p:spPr>
        <p:txBody>
          <a:bodyPr/>
          <a:lstStyle/>
          <a:p>
            <a:r>
              <a:rPr lang="da-DK" altLang="da-DK"/>
              <a:t>Demografi</a:t>
            </a:r>
          </a:p>
          <a:p>
            <a:r>
              <a:rPr lang="da-DK" altLang="da-DK"/>
              <a:t>Dyspnø &amp; hoste</a:t>
            </a:r>
          </a:p>
          <a:p>
            <a:r>
              <a:rPr lang="da-DK" altLang="da-DK"/>
              <a:t>Recidiverende “infektioner”</a:t>
            </a:r>
          </a:p>
          <a:p>
            <a:r>
              <a:rPr lang="da-DK" altLang="da-DK"/>
              <a:t>Vægttab</a:t>
            </a:r>
          </a:p>
          <a:p>
            <a:r>
              <a:rPr lang="da-DK" altLang="da-DK"/>
              <a:t>Clubbing</a:t>
            </a:r>
          </a:p>
          <a:p>
            <a:r>
              <a:rPr lang="da-DK" altLang="da-DK"/>
              <a:t>Velcrokrepitation</a:t>
            </a:r>
          </a:p>
        </p:txBody>
      </p:sp>
      <p:sp>
        <p:nvSpPr>
          <p:cNvPr id="4" name="Pladsholder til tekst 3">
            <a:extLst>
              <a:ext uri="{FF2B5EF4-FFF2-40B4-BE49-F238E27FC236}">
                <a16:creationId xmlns:a16="http://schemas.microsoft.com/office/drawing/2014/main" id="{74B18851-22CA-6538-5CE1-16BF6C357DF6}"/>
              </a:ext>
            </a:extLst>
          </p:cNvPr>
          <p:cNvSpPr>
            <a:spLocks noGrp="1"/>
          </p:cNvSpPr>
          <p:nvPr>
            <p:ph type="body" sz="quarter" idx="3"/>
          </p:nvPr>
        </p:nvSpPr>
        <p:spPr>
          <a:xfrm>
            <a:off x="5411788" y="1925638"/>
            <a:ext cx="5387975" cy="639762"/>
          </a:xfrm>
        </p:spPr>
        <p:txBody>
          <a:bodyPr/>
          <a:lstStyle/>
          <a:p>
            <a:pPr>
              <a:defRPr/>
            </a:pPr>
            <a:r>
              <a:rPr lang="en-US" sz="2667" dirty="0" err="1"/>
              <a:t>Radiologiske</a:t>
            </a:r>
            <a:r>
              <a:rPr lang="en-US" sz="2667" dirty="0"/>
              <a:t> fund</a:t>
            </a:r>
          </a:p>
        </p:txBody>
      </p:sp>
      <p:sp>
        <p:nvSpPr>
          <p:cNvPr id="11271" name="Pladsholder til indhold 4">
            <a:extLst>
              <a:ext uri="{FF2B5EF4-FFF2-40B4-BE49-F238E27FC236}">
                <a16:creationId xmlns:a16="http://schemas.microsoft.com/office/drawing/2014/main" id="{72784EEC-4F13-4CC2-9F7B-0EB851E8A9E7}"/>
              </a:ext>
            </a:extLst>
          </p:cNvPr>
          <p:cNvSpPr>
            <a:spLocks noGrp="1"/>
          </p:cNvSpPr>
          <p:nvPr>
            <p:ph sz="quarter" idx="4"/>
          </p:nvPr>
        </p:nvSpPr>
        <p:spPr>
          <a:xfrm>
            <a:off x="5411788" y="2489200"/>
            <a:ext cx="5387975" cy="3819525"/>
          </a:xfrm>
        </p:spPr>
        <p:txBody>
          <a:bodyPr/>
          <a:lstStyle/>
          <a:p>
            <a:r>
              <a:rPr lang="en-US" altLang="da-DK"/>
              <a:t>Retikulering</a:t>
            </a:r>
          </a:p>
          <a:p>
            <a:r>
              <a:rPr lang="en-US" altLang="da-DK"/>
              <a:t>Traktionsbronkiektasier</a:t>
            </a:r>
          </a:p>
          <a:p>
            <a:r>
              <a:rPr lang="en-US" altLang="da-DK"/>
              <a:t>Bikagetegning</a:t>
            </a:r>
          </a:p>
          <a:p>
            <a:r>
              <a:rPr lang="en-US" altLang="da-DK"/>
              <a:t>Matglastegning….?</a:t>
            </a:r>
          </a:p>
          <a:p>
            <a:endParaRPr lang="en-US" altLang="da-DK"/>
          </a:p>
          <a:p>
            <a:r>
              <a:rPr lang="da-DK" altLang="da-DK"/>
              <a:t>Obs “kroniske lungeforandringer”</a:t>
            </a:r>
          </a:p>
        </p:txBody>
      </p:sp>
      <p:pic>
        <p:nvPicPr>
          <p:cNvPr id="11272" name="Picture 2" descr="Skin signs of respiratory disease | DermNet NZ">
            <a:extLst>
              <a:ext uri="{FF2B5EF4-FFF2-40B4-BE49-F238E27FC236}">
                <a16:creationId xmlns:a16="http://schemas.microsoft.com/office/drawing/2014/main" id="{1D94A474-25F2-7E28-63E0-C0F33D645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3" y="5262563"/>
            <a:ext cx="18923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 descr="Plain Film and HRCT Diagnosis of Interstitial Lung Disease | SpringerLink">
            <a:extLst>
              <a:ext uri="{FF2B5EF4-FFF2-40B4-BE49-F238E27FC236}">
                <a16:creationId xmlns:a16="http://schemas.microsoft.com/office/drawing/2014/main" id="{8E80C1AB-DDB5-CC33-5944-4B7B7290B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6163" y="2906713"/>
            <a:ext cx="182403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6" descr="Usual interstitial pneumonia (UIP) | Radiology Case | Radiopaedia.org">
            <a:extLst>
              <a:ext uri="{FF2B5EF4-FFF2-40B4-BE49-F238E27FC236}">
                <a16:creationId xmlns:a16="http://schemas.microsoft.com/office/drawing/2014/main" id="{8487C230-49BF-BBB4-826B-110F1D86E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02" t="10670" r="3799" b="16400"/>
          <a:stretch>
            <a:fillRect/>
          </a:stretch>
        </p:blipFill>
        <p:spPr bwMode="auto">
          <a:xfrm>
            <a:off x="9936163" y="1338263"/>
            <a:ext cx="182403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Billede 5">
            <a:extLst>
              <a:ext uri="{FF2B5EF4-FFF2-40B4-BE49-F238E27FC236}">
                <a16:creationId xmlns:a16="http://schemas.microsoft.com/office/drawing/2014/main" id="{75B71B2A-95CB-B3C1-64DB-A5A994A63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6350"/>
            <a:ext cx="140652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8F7BDBBA-71A5-19A3-8013-8A922D4E0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239" b="8200"/>
          <a:stretch>
            <a:fillRect/>
          </a:stretch>
        </p:blipFill>
        <p:spPr bwMode="auto">
          <a:xfrm>
            <a:off x="0" y="0"/>
            <a:ext cx="52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5 common everyday problems COPD patients face and how to tackle them - PARI">
            <a:extLst>
              <a:ext uri="{FF2B5EF4-FFF2-40B4-BE49-F238E27FC236}">
                <a16:creationId xmlns:a16="http://schemas.microsoft.com/office/drawing/2014/main" id="{8AFF0A60-D17A-C3B4-BA41-B54575813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989138"/>
            <a:ext cx="54086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Emerging themes in idiopathic pulmonary fibrosis - On Medicine">
            <a:extLst>
              <a:ext uri="{FF2B5EF4-FFF2-40B4-BE49-F238E27FC236}">
                <a16:creationId xmlns:a16="http://schemas.microsoft.com/office/drawing/2014/main" id="{DA0D1A9D-630D-010D-5D51-0121DA87D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038"/>
          <a:stretch>
            <a:fillRect/>
          </a:stretch>
        </p:blipFill>
        <p:spPr bwMode="auto">
          <a:xfrm>
            <a:off x="7632700" y="1985963"/>
            <a:ext cx="36480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el 2">
            <a:extLst>
              <a:ext uri="{FF2B5EF4-FFF2-40B4-BE49-F238E27FC236}">
                <a16:creationId xmlns:a16="http://schemas.microsoft.com/office/drawing/2014/main" id="{3F463227-DFC7-5BB3-CD90-78C9F4D31F40}"/>
              </a:ext>
            </a:extLst>
          </p:cNvPr>
          <p:cNvSpPr>
            <a:spLocks noGrp="1"/>
          </p:cNvSpPr>
          <p:nvPr>
            <p:ph type="title"/>
          </p:nvPr>
        </p:nvSpPr>
        <p:spPr/>
        <p:txBody>
          <a:bodyPr/>
          <a:lstStyle/>
          <a:p>
            <a:r>
              <a:rPr lang="da-DK" altLang="da-DK" sz="3200" b="1">
                <a:solidFill>
                  <a:srgbClr val="CC0000"/>
                </a:solidFill>
              </a:rPr>
              <a:t>KOL ELLER IPF?</a:t>
            </a:r>
            <a:endParaRPr lang="en-US" altLang="da-DK" sz="3200"/>
          </a:p>
        </p:txBody>
      </p:sp>
      <p:pic>
        <p:nvPicPr>
          <p:cNvPr id="12294" name="Billede 1">
            <a:extLst>
              <a:ext uri="{FF2B5EF4-FFF2-40B4-BE49-F238E27FC236}">
                <a16:creationId xmlns:a16="http://schemas.microsoft.com/office/drawing/2014/main" id="{78FD659A-3109-4B09-5DDF-E5E0B90CE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6350"/>
            <a:ext cx="140652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E007D876-DA9F-7CC3-ED25-0BDA554088FA}"/>
              </a:ext>
            </a:extLst>
          </p:cNvPr>
          <p:cNvSpPr>
            <a:spLocks noGrp="1"/>
          </p:cNvSpPr>
          <p:nvPr>
            <p:ph type="title"/>
          </p:nvPr>
        </p:nvSpPr>
        <p:spPr>
          <a:xfrm>
            <a:off x="912813" y="404813"/>
            <a:ext cx="11539537" cy="1152525"/>
          </a:xfrm>
        </p:spPr>
        <p:txBody>
          <a:bodyPr>
            <a:normAutofit/>
          </a:bodyPr>
          <a:lstStyle/>
          <a:p>
            <a:pPr eaLnBrk="1" hangingPunct="1">
              <a:defRPr/>
            </a:pPr>
            <a:r>
              <a:rPr lang="da-DK" altLang="da-DK" sz="2800" b="1" dirty="0">
                <a:solidFill>
                  <a:srgbClr val="CC0000"/>
                </a:solidFill>
                <a:latin typeface="+mn-lt"/>
              </a:rPr>
              <a:t>FEJLDIAGNOSE ELLER DIFFERENTIALDIAGNOSE?</a:t>
            </a:r>
            <a:endParaRPr lang="da-DK" altLang="da-DK" sz="3600" b="1" dirty="0">
              <a:solidFill>
                <a:srgbClr val="CC0000"/>
              </a:solidFill>
              <a:latin typeface="+mn-lt"/>
            </a:endParaRPr>
          </a:p>
        </p:txBody>
      </p:sp>
      <p:sp>
        <p:nvSpPr>
          <p:cNvPr id="13315" name="Tekstboks 9">
            <a:extLst>
              <a:ext uri="{FF2B5EF4-FFF2-40B4-BE49-F238E27FC236}">
                <a16:creationId xmlns:a16="http://schemas.microsoft.com/office/drawing/2014/main" id="{325D6487-A72A-C0B4-7993-3A7D09E11698}"/>
              </a:ext>
            </a:extLst>
          </p:cNvPr>
          <p:cNvSpPr txBox="1">
            <a:spLocks noChangeArrowheads="1"/>
          </p:cNvSpPr>
          <p:nvPr/>
        </p:nvSpPr>
        <p:spPr bwMode="auto">
          <a:xfrm>
            <a:off x="2628900" y="1279525"/>
            <a:ext cx="7612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a:t>Klassisk KOL men uden obstruktion: tænk ILS</a:t>
            </a:r>
          </a:p>
        </p:txBody>
      </p:sp>
      <p:sp>
        <p:nvSpPr>
          <p:cNvPr id="13316" name="Tekstboks 6">
            <a:extLst>
              <a:ext uri="{FF2B5EF4-FFF2-40B4-BE49-F238E27FC236}">
                <a16:creationId xmlns:a16="http://schemas.microsoft.com/office/drawing/2014/main" id="{5BDC45FF-A0F0-71AF-EBB8-0E87340477EE}"/>
              </a:ext>
            </a:extLst>
          </p:cNvPr>
          <p:cNvSpPr txBox="1">
            <a:spLocks noChangeArrowheads="1"/>
          </p:cNvSpPr>
          <p:nvPr/>
        </p:nvSpPr>
        <p:spPr bwMode="auto">
          <a:xfrm>
            <a:off x="527050" y="6578600"/>
            <a:ext cx="2790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200"/>
              <a:t>Bendstrup et al. Ugeskrift for Læger  2017</a:t>
            </a:r>
          </a:p>
        </p:txBody>
      </p:sp>
      <p:pic>
        <p:nvPicPr>
          <p:cNvPr id="13317" name="Picture 4">
            <a:extLst>
              <a:ext uri="{FF2B5EF4-FFF2-40B4-BE49-F238E27FC236}">
                <a16:creationId xmlns:a16="http://schemas.microsoft.com/office/drawing/2014/main" id="{4D9F436C-60D5-5FEA-3F8E-7132F7FEA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239" b="8200"/>
          <a:stretch>
            <a:fillRect/>
          </a:stretch>
        </p:blipFill>
        <p:spPr bwMode="auto">
          <a:xfrm>
            <a:off x="0" y="0"/>
            <a:ext cx="52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Billede 4">
            <a:extLst>
              <a:ext uri="{FF2B5EF4-FFF2-40B4-BE49-F238E27FC236}">
                <a16:creationId xmlns:a16="http://schemas.microsoft.com/office/drawing/2014/main" id="{8DA7DEBC-180A-C16F-F59C-70697D2FCC76}"/>
              </a:ext>
            </a:extLst>
          </p:cNvPr>
          <p:cNvPicPr>
            <a:picLocks noChangeAspect="1"/>
          </p:cNvPicPr>
          <p:nvPr/>
        </p:nvPicPr>
        <p:blipFill>
          <a:blip r:embed="rId4">
            <a:extLst>
              <a:ext uri="{28A0092B-C50C-407E-A947-70E740481C1C}">
                <a14:useLocalDpi xmlns:a14="http://schemas.microsoft.com/office/drawing/2010/main" val="0"/>
              </a:ext>
            </a:extLst>
          </a:blip>
          <a:srcRect l="5901" t="30652" r="19289" b="11304"/>
          <a:stretch>
            <a:fillRect/>
          </a:stretch>
        </p:blipFill>
        <p:spPr bwMode="auto">
          <a:xfrm>
            <a:off x="1200150" y="2211388"/>
            <a:ext cx="10307638" cy="3905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Billede 1">
            <a:extLst>
              <a:ext uri="{FF2B5EF4-FFF2-40B4-BE49-F238E27FC236}">
                <a16:creationId xmlns:a16="http://schemas.microsoft.com/office/drawing/2014/main" id="{5924765B-851B-874C-43BD-DEEFB8D3A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6350"/>
            <a:ext cx="140652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C16FD5FC-C000-B805-110E-8DE4F8DC4DDF}"/>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31239" b="13120"/>
          <a:stretch>
            <a:fillRect/>
          </a:stretch>
        </p:blipFill>
        <p:spPr bwMode="auto">
          <a:xfrm>
            <a:off x="0" y="411163"/>
            <a:ext cx="423863"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el 1">
            <a:extLst>
              <a:ext uri="{FF2B5EF4-FFF2-40B4-BE49-F238E27FC236}">
                <a16:creationId xmlns:a16="http://schemas.microsoft.com/office/drawing/2014/main" id="{10BEF097-2AAD-60E6-A6C0-A78B34B04B8B}"/>
              </a:ext>
            </a:extLst>
          </p:cNvPr>
          <p:cNvSpPr txBox="1">
            <a:spLocks noChangeArrowheads="1"/>
          </p:cNvSpPr>
          <p:nvPr/>
        </p:nvSpPr>
        <p:spPr bwMode="auto">
          <a:xfrm>
            <a:off x="423863" y="449263"/>
            <a:ext cx="117681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da-DK" altLang="da-DK" sz="2800"/>
          </a:p>
        </p:txBody>
      </p:sp>
      <p:pic>
        <p:nvPicPr>
          <p:cNvPr id="15364" name="Billede 2">
            <a:extLst>
              <a:ext uri="{FF2B5EF4-FFF2-40B4-BE49-F238E27FC236}">
                <a16:creationId xmlns:a16="http://schemas.microsoft.com/office/drawing/2014/main" id="{C92E6BF9-6EE3-E8F3-AED2-FE8CF4DCD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1474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7747DD0E-4B71-DE2A-93FB-67452E88BC31}"/>
              </a:ext>
            </a:extLst>
          </p:cNvPr>
          <p:cNvSpPr>
            <a:spLocks noGrp="1"/>
          </p:cNvSpPr>
          <p:nvPr>
            <p:ph type="title"/>
          </p:nvPr>
        </p:nvSpPr>
        <p:spPr/>
        <p:txBody>
          <a:bodyPr/>
          <a:lstStyle/>
          <a:p>
            <a:pPr>
              <a:defRPr/>
            </a:pPr>
            <a:r>
              <a:rPr lang="da-DK" sz="2800" b="1" dirty="0">
                <a:solidFill>
                  <a:srgbClr val="CC0000"/>
                </a:solidFill>
                <a:latin typeface="+mn-lt"/>
              </a:rPr>
              <a:t>INTERSTITIELLE LUNGESYGDOMME</a:t>
            </a:r>
            <a:endParaRPr lang="da-DK" sz="2800" dirty="0">
              <a:latin typeface="+mn-lt"/>
            </a:endParaRPr>
          </a:p>
        </p:txBody>
      </p:sp>
      <p:sp>
        <p:nvSpPr>
          <p:cNvPr id="15366" name="Tekstboks 3">
            <a:extLst>
              <a:ext uri="{FF2B5EF4-FFF2-40B4-BE49-F238E27FC236}">
                <a16:creationId xmlns:a16="http://schemas.microsoft.com/office/drawing/2014/main" id="{CEFF7D18-3B43-CD01-6F6B-4FE331DA9C0F}"/>
              </a:ext>
            </a:extLst>
          </p:cNvPr>
          <p:cNvSpPr txBox="1">
            <a:spLocks noChangeArrowheads="1"/>
          </p:cNvSpPr>
          <p:nvPr/>
        </p:nvSpPr>
        <p:spPr bwMode="auto">
          <a:xfrm>
            <a:off x="7032625" y="2565400"/>
            <a:ext cx="72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2800">
                <a:solidFill>
                  <a:srgbClr val="7030A0"/>
                </a:solidFill>
                <a:latin typeface="Arial" panose="020B0604020202020204" pitchFamily="34" charset="0"/>
              </a:rPr>
              <a:t>ILS</a:t>
            </a:r>
          </a:p>
        </p:txBody>
      </p:sp>
      <p:sp>
        <p:nvSpPr>
          <p:cNvPr id="5" name="Tekstboks 4">
            <a:extLst>
              <a:ext uri="{FF2B5EF4-FFF2-40B4-BE49-F238E27FC236}">
                <a16:creationId xmlns:a16="http://schemas.microsoft.com/office/drawing/2014/main" id="{A49F29BF-821A-6846-6663-2FE5BE0976DB}"/>
              </a:ext>
            </a:extLst>
          </p:cNvPr>
          <p:cNvSpPr txBox="1"/>
          <p:nvPr/>
        </p:nvSpPr>
        <p:spPr>
          <a:xfrm>
            <a:off x="2566988" y="3708400"/>
            <a:ext cx="1219200" cy="584200"/>
          </a:xfrm>
          <a:prstGeom prst="rect">
            <a:avLst/>
          </a:prstGeom>
          <a:noFill/>
        </p:spPr>
        <p:txBody>
          <a:bodyPr wrap="none">
            <a:spAutoFit/>
          </a:bodyPr>
          <a:lstStyle/>
          <a:p>
            <a:pPr eaLnBrk="1" hangingPunct="1">
              <a:defRPr/>
            </a:pPr>
            <a:r>
              <a:rPr lang="da-DK" sz="3200" b="1" dirty="0">
                <a:solidFill>
                  <a:srgbClr val="00B0F0"/>
                </a:solidFill>
                <a:effectLst>
                  <a:outerShdw blurRad="38100" dist="38100" dir="2700000" algn="tl">
                    <a:srgbClr val="000000">
                      <a:alpha val="43137"/>
                    </a:srgbClr>
                  </a:outerShdw>
                </a:effectLst>
                <a:latin typeface="Bradley Hand ITC" pitchFamily="66" charset="0"/>
                <a:cs typeface="Arial" charset="0"/>
              </a:rPr>
              <a:t>PKLD</a:t>
            </a:r>
            <a:endParaRPr lang="da-DK" sz="2400" b="1" dirty="0">
              <a:solidFill>
                <a:srgbClr val="00B0F0"/>
              </a:solidFill>
              <a:effectLst>
                <a:outerShdw blurRad="38100" dist="38100" dir="2700000" algn="tl">
                  <a:srgbClr val="000000">
                    <a:alpha val="43137"/>
                  </a:srgbClr>
                </a:outerShdw>
              </a:effectLst>
              <a:latin typeface="Bradley Hand ITC" pitchFamily="66" charset="0"/>
              <a:cs typeface="Arial" charset="0"/>
            </a:endParaRPr>
          </a:p>
        </p:txBody>
      </p:sp>
      <p:sp>
        <p:nvSpPr>
          <p:cNvPr id="15368" name="Tekstboks 5">
            <a:extLst>
              <a:ext uri="{FF2B5EF4-FFF2-40B4-BE49-F238E27FC236}">
                <a16:creationId xmlns:a16="http://schemas.microsoft.com/office/drawing/2014/main" id="{C7DBABCF-DB12-7A93-C026-D5109A3994B1}"/>
              </a:ext>
            </a:extLst>
          </p:cNvPr>
          <p:cNvSpPr txBox="1">
            <a:spLocks noChangeArrowheads="1"/>
          </p:cNvSpPr>
          <p:nvPr/>
        </p:nvSpPr>
        <p:spPr bwMode="auto">
          <a:xfrm>
            <a:off x="5176838" y="5445125"/>
            <a:ext cx="67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2400">
                <a:solidFill>
                  <a:srgbClr val="00B0F0"/>
                </a:solidFill>
                <a:latin typeface="Arial" panose="020B0604020202020204" pitchFamily="34" charset="0"/>
              </a:rPr>
              <a:t>AIP</a:t>
            </a:r>
            <a:endParaRPr lang="da-DK" altLang="da-DK" sz="1800">
              <a:solidFill>
                <a:srgbClr val="00B0F0"/>
              </a:solidFill>
              <a:latin typeface="Arial" panose="020B0604020202020204" pitchFamily="34" charset="0"/>
            </a:endParaRPr>
          </a:p>
        </p:txBody>
      </p:sp>
      <p:sp>
        <p:nvSpPr>
          <p:cNvPr id="15369" name="Tekstboks 6">
            <a:extLst>
              <a:ext uri="{FF2B5EF4-FFF2-40B4-BE49-F238E27FC236}">
                <a16:creationId xmlns:a16="http://schemas.microsoft.com/office/drawing/2014/main" id="{2AC26648-C57A-CD36-2A1D-F59CB8040F38}"/>
              </a:ext>
            </a:extLst>
          </p:cNvPr>
          <p:cNvSpPr txBox="1">
            <a:spLocks noChangeArrowheads="1"/>
          </p:cNvSpPr>
          <p:nvPr/>
        </p:nvSpPr>
        <p:spPr bwMode="auto">
          <a:xfrm>
            <a:off x="2566988" y="1484313"/>
            <a:ext cx="1090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2400" b="1">
                <a:solidFill>
                  <a:srgbClr val="FF0000"/>
                </a:solidFill>
                <a:latin typeface="Arial" panose="020B0604020202020204" pitchFamily="34" charset="0"/>
              </a:rPr>
              <a:t>BOOP</a:t>
            </a:r>
            <a:endParaRPr lang="da-DK" altLang="da-DK" sz="1800" b="1">
              <a:solidFill>
                <a:srgbClr val="FF0000"/>
              </a:solidFill>
              <a:latin typeface="Arial" panose="020B0604020202020204" pitchFamily="34" charset="0"/>
            </a:endParaRPr>
          </a:p>
        </p:txBody>
      </p:sp>
      <p:sp>
        <p:nvSpPr>
          <p:cNvPr id="15370" name="Tekstboks 7">
            <a:extLst>
              <a:ext uri="{FF2B5EF4-FFF2-40B4-BE49-F238E27FC236}">
                <a16:creationId xmlns:a16="http://schemas.microsoft.com/office/drawing/2014/main" id="{7CDCD651-16C0-EB48-F16F-3A9DFD8CDB75}"/>
              </a:ext>
            </a:extLst>
          </p:cNvPr>
          <p:cNvSpPr txBox="1">
            <a:spLocks noChangeArrowheads="1"/>
          </p:cNvSpPr>
          <p:nvPr/>
        </p:nvSpPr>
        <p:spPr bwMode="auto">
          <a:xfrm>
            <a:off x="5481638" y="1549400"/>
            <a:ext cx="1074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b="1" i="1">
                <a:solidFill>
                  <a:srgbClr val="FF33CC"/>
                </a:solidFill>
                <a:latin typeface="Arial" panose="020B0604020202020204" pitchFamily="34" charset="0"/>
              </a:rPr>
              <a:t>COP</a:t>
            </a:r>
            <a:endParaRPr lang="da-DK" altLang="da-DK" sz="1800" b="1" i="1">
              <a:solidFill>
                <a:srgbClr val="FF33CC"/>
              </a:solidFill>
              <a:latin typeface="Arial" panose="020B0604020202020204" pitchFamily="34" charset="0"/>
            </a:endParaRPr>
          </a:p>
        </p:txBody>
      </p:sp>
      <p:sp>
        <p:nvSpPr>
          <p:cNvPr id="15371" name="Tekstboks 8">
            <a:extLst>
              <a:ext uri="{FF2B5EF4-FFF2-40B4-BE49-F238E27FC236}">
                <a16:creationId xmlns:a16="http://schemas.microsoft.com/office/drawing/2014/main" id="{AA7C37B2-3FCD-BD67-B338-C6617759805A}"/>
              </a:ext>
            </a:extLst>
          </p:cNvPr>
          <p:cNvSpPr txBox="1">
            <a:spLocks noChangeArrowheads="1"/>
          </p:cNvSpPr>
          <p:nvPr/>
        </p:nvSpPr>
        <p:spPr bwMode="auto">
          <a:xfrm>
            <a:off x="8316913" y="5148263"/>
            <a:ext cx="1425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2400" b="1">
                <a:solidFill>
                  <a:srgbClr val="FF0000"/>
                </a:solidFill>
                <a:latin typeface="Verdana" panose="020B0604030504040204" pitchFamily="34" charset="0"/>
              </a:rPr>
              <a:t>RB-ILD</a:t>
            </a:r>
          </a:p>
        </p:txBody>
      </p:sp>
      <p:sp>
        <p:nvSpPr>
          <p:cNvPr id="15372" name="Tekstboks 9">
            <a:extLst>
              <a:ext uri="{FF2B5EF4-FFF2-40B4-BE49-F238E27FC236}">
                <a16:creationId xmlns:a16="http://schemas.microsoft.com/office/drawing/2014/main" id="{639B3FC4-7A03-EFE9-FAF5-5B01A1D28C94}"/>
              </a:ext>
            </a:extLst>
          </p:cNvPr>
          <p:cNvSpPr txBox="1">
            <a:spLocks noChangeArrowheads="1"/>
          </p:cNvSpPr>
          <p:nvPr/>
        </p:nvSpPr>
        <p:spPr bwMode="auto">
          <a:xfrm>
            <a:off x="3792538" y="4716463"/>
            <a:ext cx="89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b="1">
                <a:solidFill>
                  <a:srgbClr val="FFC000"/>
                </a:solidFill>
                <a:latin typeface="Times New Roman" panose="02020603050405020304" pitchFamily="18" charset="0"/>
                <a:cs typeface="Times New Roman" panose="02020603050405020304" pitchFamily="18" charset="0"/>
              </a:rPr>
              <a:t>DIP</a:t>
            </a:r>
          </a:p>
        </p:txBody>
      </p:sp>
      <p:sp>
        <p:nvSpPr>
          <p:cNvPr id="12" name="Tekstboks 10">
            <a:extLst>
              <a:ext uri="{FF2B5EF4-FFF2-40B4-BE49-F238E27FC236}">
                <a16:creationId xmlns:a16="http://schemas.microsoft.com/office/drawing/2014/main" id="{0538E374-A395-93C3-F6A8-ECE265061EAF}"/>
              </a:ext>
            </a:extLst>
          </p:cNvPr>
          <p:cNvSpPr txBox="1"/>
          <p:nvPr/>
        </p:nvSpPr>
        <p:spPr>
          <a:xfrm>
            <a:off x="4705350" y="2619375"/>
            <a:ext cx="731838" cy="523875"/>
          </a:xfrm>
          <a:prstGeom prst="rect">
            <a:avLst/>
          </a:prstGeom>
          <a:noFill/>
        </p:spPr>
        <p:txBody>
          <a:bodyPr wrap="none">
            <a:spAutoFit/>
          </a:bodyPr>
          <a:lstStyle/>
          <a:p>
            <a:pPr eaLnBrk="1" hangingPunct="1">
              <a:defRPr/>
            </a:pPr>
            <a:r>
              <a:rPr lang="da-DK" sz="2800" b="1" dirty="0">
                <a:solidFill>
                  <a:schemeClr val="accent2">
                    <a:lumMod val="75000"/>
                  </a:schemeClr>
                </a:solidFill>
                <a:latin typeface="MV Boli" pitchFamily="2" charset="0"/>
                <a:cs typeface="MV Boli" pitchFamily="2" charset="0"/>
              </a:rPr>
              <a:t>LIP</a:t>
            </a:r>
            <a:endParaRPr lang="da-DK" b="1" dirty="0">
              <a:solidFill>
                <a:schemeClr val="accent2">
                  <a:lumMod val="75000"/>
                </a:schemeClr>
              </a:solidFill>
              <a:latin typeface="MV Boli" pitchFamily="2" charset="0"/>
              <a:cs typeface="MV Boli" pitchFamily="2" charset="0"/>
            </a:endParaRPr>
          </a:p>
        </p:txBody>
      </p:sp>
      <p:sp>
        <p:nvSpPr>
          <p:cNvPr id="15374" name="Tekstboks 11">
            <a:extLst>
              <a:ext uri="{FF2B5EF4-FFF2-40B4-BE49-F238E27FC236}">
                <a16:creationId xmlns:a16="http://schemas.microsoft.com/office/drawing/2014/main" id="{B0F54F9B-025A-2ADB-448F-C9A746C9C65D}"/>
              </a:ext>
            </a:extLst>
          </p:cNvPr>
          <p:cNvSpPr txBox="1">
            <a:spLocks noChangeArrowheads="1"/>
          </p:cNvSpPr>
          <p:nvPr/>
        </p:nvSpPr>
        <p:spPr bwMode="auto">
          <a:xfrm>
            <a:off x="5087938" y="3275013"/>
            <a:ext cx="903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2400">
                <a:solidFill>
                  <a:srgbClr val="92D050"/>
                </a:solidFill>
                <a:latin typeface="Aharoni" panose="02010803020104030203" pitchFamily="2" charset="-79"/>
                <a:ea typeface="Aharoni" panose="02010803020104030203" pitchFamily="2" charset="-79"/>
                <a:cs typeface="Aharoni" panose="02010803020104030203" pitchFamily="2" charset="-79"/>
              </a:rPr>
              <a:t>NSIP</a:t>
            </a:r>
          </a:p>
        </p:txBody>
      </p:sp>
      <p:sp>
        <p:nvSpPr>
          <p:cNvPr id="15375" name="Tekstboks 12">
            <a:extLst>
              <a:ext uri="{FF2B5EF4-FFF2-40B4-BE49-F238E27FC236}">
                <a16:creationId xmlns:a16="http://schemas.microsoft.com/office/drawing/2014/main" id="{3D5BDC0F-FFB1-AC92-F559-D38E64609D7C}"/>
              </a:ext>
            </a:extLst>
          </p:cNvPr>
          <p:cNvSpPr txBox="1">
            <a:spLocks noChangeArrowheads="1"/>
          </p:cNvSpPr>
          <p:nvPr/>
        </p:nvSpPr>
        <p:spPr bwMode="auto">
          <a:xfrm>
            <a:off x="7932738" y="3275013"/>
            <a:ext cx="114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4800" b="1">
                <a:latin typeface="Arial" panose="020B0604020202020204" pitchFamily="34" charset="0"/>
              </a:rPr>
              <a:t>IPF</a:t>
            </a:r>
            <a:endParaRPr lang="da-DK" altLang="da-DK" sz="1800" b="1">
              <a:latin typeface="Arial" panose="020B0604020202020204" pitchFamily="34" charset="0"/>
            </a:endParaRPr>
          </a:p>
        </p:txBody>
      </p:sp>
      <p:sp>
        <p:nvSpPr>
          <p:cNvPr id="15376" name="Tekstboks 13">
            <a:extLst>
              <a:ext uri="{FF2B5EF4-FFF2-40B4-BE49-F238E27FC236}">
                <a16:creationId xmlns:a16="http://schemas.microsoft.com/office/drawing/2014/main" id="{118BAE5A-6457-CC35-E693-9A3D9FA5FFBE}"/>
              </a:ext>
            </a:extLst>
          </p:cNvPr>
          <p:cNvSpPr txBox="1">
            <a:spLocks noChangeArrowheads="1"/>
          </p:cNvSpPr>
          <p:nvPr/>
        </p:nvSpPr>
        <p:spPr bwMode="auto">
          <a:xfrm>
            <a:off x="8191500" y="1352550"/>
            <a:ext cx="1039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4000" b="1">
                <a:latin typeface="Arial" panose="020B0604020202020204" pitchFamily="34" charset="0"/>
              </a:rPr>
              <a:t>UIP</a:t>
            </a:r>
            <a:endParaRPr lang="da-DK" altLang="da-DK" sz="1800" b="1">
              <a:latin typeface="Arial" panose="020B0604020202020204" pitchFamily="34" charset="0"/>
            </a:endParaRPr>
          </a:p>
        </p:txBody>
      </p:sp>
      <p:sp>
        <p:nvSpPr>
          <p:cNvPr id="16" name="Tekstboks 14">
            <a:extLst>
              <a:ext uri="{FF2B5EF4-FFF2-40B4-BE49-F238E27FC236}">
                <a16:creationId xmlns:a16="http://schemas.microsoft.com/office/drawing/2014/main" id="{3C75EF02-375F-96AC-D3FB-FF2A2B51254E}"/>
              </a:ext>
            </a:extLst>
          </p:cNvPr>
          <p:cNvSpPr txBox="1"/>
          <p:nvPr/>
        </p:nvSpPr>
        <p:spPr>
          <a:xfrm>
            <a:off x="8936038" y="2276475"/>
            <a:ext cx="1652587" cy="523875"/>
          </a:xfrm>
          <a:prstGeom prst="rect">
            <a:avLst/>
          </a:prstGeom>
          <a:noFill/>
        </p:spPr>
        <p:txBody>
          <a:bodyPr wrap="none">
            <a:spAutoFit/>
          </a:bodyPr>
          <a:lstStyle/>
          <a:p>
            <a:pPr eaLnBrk="1" hangingPunct="1">
              <a:defRPr/>
            </a:pPr>
            <a:r>
              <a:rPr lang="da-DK" sz="2800" b="1" dirty="0" err="1">
                <a:solidFill>
                  <a:schemeClr val="accent6">
                    <a:lumMod val="75000"/>
                  </a:schemeClr>
                </a:solidFill>
                <a:latin typeface="Comic Sans MS" pitchFamily="66" charset="0"/>
                <a:cs typeface="Arial" charset="0"/>
              </a:rPr>
              <a:t>Ssc-ILS</a:t>
            </a:r>
            <a:endParaRPr lang="da-DK" sz="2800" b="1" dirty="0">
              <a:solidFill>
                <a:schemeClr val="accent6">
                  <a:lumMod val="75000"/>
                </a:schemeClr>
              </a:solidFill>
              <a:latin typeface="Comic Sans MS" pitchFamily="66" charset="0"/>
              <a:cs typeface="Arial" charset="0"/>
            </a:endParaRPr>
          </a:p>
        </p:txBody>
      </p:sp>
      <p:sp>
        <p:nvSpPr>
          <p:cNvPr id="17" name="Tekstboks 15">
            <a:extLst>
              <a:ext uri="{FF2B5EF4-FFF2-40B4-BE49-F238E27FC236}">
                <a16:creationId xmlns:a16="http://schemas.microsoft.com/office/drawing/2014/main" id="{6B5DE3C3-BCC6-8698-BBF8-CC9C7AE202D6}"/>
              </a:ext>
            </a:extLst>
          </p:cNvPr>
          <p:cNvSpPr txBox="1"/>
          <p:nvPr/>
        </p:nvSpPr>
        <p:spPr>
          <a:xfrm>
            <a:off x="6338888" y="4427538"/>
            <a:ext cx="1133475" cy="584200"/>
          </a:xfrm>
          <a:prstGeom prst="rect">
            <a:avLst/>
          </a:prstGeom>
          <a:noFill/>
        </p:spPr>
        <p:txBody>
          <a:bodyPr wrap="none">
            <a:spAutoFit/>
          </a:bodyPr>
          <a:lstStyle/>
          <a:p>
            <a:pPr eaLnBrk="1" hangingPunct="1">
              <a:defRPr/>
            </a:pPr>
            <a:r>
              <a:rPr lang="da-DK" sz="3200" b="1" dirty="0">
                <a:solidFill>
                  <a:schemeClr val="accent2">
                    <a:lumMod val="60000"/>
                    <a:lumOff val="40000"/>
                  </a:schemeClr>
                </a:solidFill>
                <a:effectLst>
                  <a:outerShdw blurRad="38100" dist="38100" dir="2700000" algn="tl">
                    <a:srgbClr val="000000">
                      <a:alpha val="43137"/>
                    </a:srgbClr>
                  </a:outerShdw>
                </a:effectLst>
                <a:latin typeface="Mistral" pitchFamily="66" charset="0"/>
                <a:cs typeface="Arial" charset="0"/>
              </a:rPr>
              <a:t>RA-UIP</a:t>
            </a:r>
          </a:p>
        </p:txBody>
      </p:sp>
      <p:sp>
        <p:nvSpPr>
          <p:cNvPr id="15379" name="Tekstboks 16">
            <a:extLst>
              <a:ext uri="{FF2B5EF4-FFF2-40B4-BE49-F238E27FC236}">
                <a16:creationId xmlns:a16="http://schemas.microsoft.com/office/drawing/2014/main" id="{971BDBB1-A702-0477-4650-EAE75229A3EB}"/>
              </a:ext>
            </a:extLst>
          </p:cNvPr>
          <p:cNvSpPr txBox="1">
            <a:spLocks noChangeArrowheads="1"/>
          </p:cNvSpPr>
          <p:nvPr/>
        </p:nvSpPr>
        <p:spPr bwMode="auto">
          <a:xfrm>
            <a:off x="3303588" y="2976563"/>
            <a:ext cx="62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2800" b="1">
                <a:solidFill>
                  <a:srgbClr val="00B050"/>
                </a:solidFill>
                <a:latin typeface="Aharoni" panose="02010803020104030203" pitchFamily="2" charset="-79"/>
                <a:ea typeface="Aharoni" panose="02010803020104030203" pitchFamily="2" charset="-79"/>
                <a:cs typeface="Aharoni" panose="02010803020104030203" pitchFamily="2" charset="-79"/>
              </a:rPr>
              <a:t>IIP</a:t>
            </a:r>
            <a:endParaRPr lang="da-DK" altLang="da-DK" sz="1800" b="1">
              <a:solidFill>
                <a:srgbClr val="00B050"/>
              </a:solidFill>
              <a:latin typeface="Aharoni" panose="02010803020104030203" pitchFamily="2" charset="-79"/>
              <a:ea typeface="Aharoni" panose="02010803020104030203" pitchFamily="2" charset="-79"/>
              <a:cs typeface="Aharoni" panose="02010803020104030203" pitchFamily="2" charset="-79"/>
            </a:endParaRPr>
          </a:p>
        </p:txBody>
      </p:sp>
      <p:sp>
        <p:nvSpPr>
          <p:cNvPr id="20" name="Tekstboks 7">
            <a:extLst>
              <a:ext uri="{FF2B5EF4-FFF2-40B4-BE49-F238E27FC236}">
                <a16:creationId xmlns:a16="http://schemas.microsoft.com/office/drawing/2014/main" id="{045319D2-0C06-5F73-7AE5-3F07AB2DE3D4}"/>
              </a:ext>
            </a:extLst>
          </p:cNvPr>
          <p:cNvSpPr txBox="1">
            <a:spLocks noChangeArrowheads="1"/>
          </p:cNvSpPr>
          <p:nvPr/>
        </p:nvSpPr>
        <p:spPr bwMode="auto">
          <a:xfrm>
            <a:off x="4418013" y="4213225"/>
            <a:ext cx="1257300" cy="584200"/>
          </a:xfrm>
          <a:prstGeom prst="rect">
            <a:avLst/>
          </a:prstGeom>
          <a:noFill/>
          <a:ln w="9525">
            <a:noFill/>
            <a:miter lim="800000"/>
            <a:headEnd/>
            <a:tailEnd/>
          </a:ln>
        </p:spPr>
        <p:txBody>
          <a:bodyPr wrap="none">
            <a:spAutoFit/>
          </a:bodyPr>
          <a:lstStyle/>
          <a:p>
            <a:pPr eaLnBrk="1" hangingPunct="1">
              <a:defRPr/>
            </a:pPr>
            <a:r>
              <a:rPr lang="da-DK" sz="3200" i="1" dirty="0">
                <a:solidFill>
                  <a:schemeClr val="accent4">
                    <a:lumMod val="75000"/>
                  </a:schemeClr>
                </a:solidFill>
                <a:latin typeface="Arial" charset="0"/>
                <a:cs typeface="Arial" charset="0"/>
              </a:rPr>
              <a:t>PPFE</a:t>
            </a:r>
            <a:endParaRPr lang="da-DK" i="1" dirty="0">
              <a:solidFill>
                <a:schemeClr val="accent4">
                  <a:lumMod val="75000"/>
                </a:schemeClr>
              </a:solidFill>
              <a:latin typeface="Arial" charset="0"/>
              <a:cs typeface="Arial" charset="0"/>
            </a:endParaRPr>
          </a:p>
        </p:txBody>
      </p:sp>
      <p:sp>
        <p:nvSpPr>
          <p:cNvPr id="21" name="Tekstboks 7">
            <a:extLst>
              <a:ext uri="{FF2B5EF4-FFF2-40B4-BE49-F238E27FC236}">
                <a16:creationId xmlns:a16="http://schemas.microsoft.com/office/drawing/2014/main" id="{C33E5CA5-A738-0A44-82F5-BC8F355AF56D}"/>
              </a:ext>
            </a:extLst>
          </p:cNvPr>
          <p:cNvSpPr txBox="1">
            <a:spLocks noChangeArrowheads="1"/>
          </p:cNvSpPr>
          <p:nvPr/>
        </p:nvSpPr>
        <p:spPr bwMode="auto">
          <a:xfrm>
            <a:off x="8115300" y="4048125"/>
            <a:ext cx="1004888" cy="461963"/>
          </a:xfrm>
          <a:prstGeom prst="rect">
            <a:avLst/>
          </a:prstGeom>
          <a:noFill/>
          <a:ln w="9525">
            <a:noFill/>
            <a:miter lim="800000"/>
            <a:headEnd/>
            <a:tailEnd/>
          </a:ln>
        </p:spPr>
        <p:txBody>
          <a:bodyPr wrap="none">
            <a:spAutoFit/>
          </a:bodyPr>
          <a:lstStyle/>
          <a:p>
            <a:pPr eaLnBrk="1" hangingPunct="1">
              <a:defRPr/>
            </a:pPr>
            <a:r>
              <a:rPr lang="da-DK" sz="2400" b="1" dirty="0">
                <a:solidFill>
                  <a:schemeClr val="accent3">
                    <a:lumMod val="50000"/>
                  </a:schemeClr>
                </a:solidFill>
                <a:latin typeface="Arial" charset="0"/>
                <a:cs typeface="Arial" charset="0"/>
              </a:rPr>
              <a:t>CPFE</a:t>
            </a:r>
            <a:endParaRPr lang="da-DK" b="1" dirty="0">
              <a:solidFill>
                <a:schemeClr val="accent3">
                  <a:lumMod val="50000"/>
                </a:schemeClr>
              </a:solidFill>
              <a:latin typeface="Arial" charset="0"/>
              <a:cs typeface="Arial" charset="0"/>
            </a:endParaRPr>
          </a:p>
        </p:txBody>
      </p:sp>
      <p:sp>
        <p:nvSpPr>
          <p:cNvPr id="22" name="Tekstfelt 21">
            <a:extLst>
              <a:ext uri="{FF2B5EF4-FFF2-40B4-BE49-F238E27FC236}">
                <a16:creationId xmlns:a16="http://schemas.microsoft.com/office/drawing/2014/main" id="{33248C05-30CE-B83E-9B51-ECD59D475388}"/>
              </a:ext>
            </a:extLst>
          </p:cNvPr>
          <p:cNvSpPr txBox="1"/>
          <p:nvPr/>
        </p:nvSpPr>
        <p:spPr>
          <a:xfrm>
            <a:off x="2444750" y="5661025"/>
            <a:ext cx="979488" cy="369888"/>
          </a:xfrm>
          <a:prstGeom prst="rect">
            <a:avLst/>
          </a:prstGeom>
          <a:noFill/>
        </p:spPr>
        <p:txBody>
          <a:bodyPr wrap="none">
            <a:spAutoFit/>
          </a:bodyPr>
          <a:lstStyle/>
          <a:p>
            <a:pPr eaLnBrk="1" hangingPunct="1">
              <a:defRPr/>
            </a:pPr>
            <a:r>
              <a:rPr lang="da-DK" dirty="0">
                <a:solidFill>
                  <a:schemeClr val="accent2">
                    <a:lumMod val="75000"/>
                  </a:schemeClr>
                </a:solidFill>
                <a:latin typeface="Amasis MT Pro Black" panose="020F0502020204030204" pitchFamily="18" charset="0"/>
              </a:rPr>
              <a:t>PF-ILD</a:t>
            </a:r>
          </a:p>
        </p:txBody>
      </p:sp>
      <p:pic>
        <p:nvPicPr>
          <p:cNvPr id="23" name="Picture 14" descr="http://drupal-images.tv2.dk/sites/images.tv2.dk/files/t2img/2013/10/10/960x540/1667186-32843408-56f02ab20a1131d810439d3ad5205563.jpeg">
            <a:hlinkClick r:id="rId5"/>
            <a:extLst>
              <a:ext uri="{FF2B5EF4-FFF2-40B4-BE49-F238E27FC236}">
                <a16:creationId xmlns:a16="http://schemas.microsoft.com/office/drawing/2014/main" id="{B72D3DB6-DC2D-40B4-1066-6B890C522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8925" y="1341438"/>
            <a:ext cx="92170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10299</TotalTime>
  <Words>839</Words>
  <Application>Microsoft Office PowerPoint</Application>
  <PresentationFormat>Widescreen</PresentationFormat>
  <Paragraphs>263</Paragraphs>
  <Slides>28</Slides>
  <Notes>23</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28</vt:i4>
      </vt:variant>
    </vt:vector>
  </HeadingPairs>
  <TitlesOfParts>
    <vt:vector size="40" baseType="lpstr">
      <vt:lpstr>Arial</vt:lpstr>
      <vt:lpstr>Calibri</vt:lpstr>
      <vt:lpstr>Bradley Hand ITC</vt:lpstr>
      <vt:lpstr>Verdana</vt:lpstr>
      <vt:lpstr>Times New Roman</vt:lpstr>
      <vt:lpstr>MV Boli</vt:lpstr>
      <vt:lpstr>Aharoni</vt:lpstr>
      <vt:lpstr>Comic Sans MS</vt:lpstr>
      <vt:lpstr>Mistral</vt:lpstr>
      <vt:lpstr>Amasis MT Pro Black</vt:lpstr>
      <vt:lpstr>MS PGothic</vt:lpstr>
      <vt:lpstr>Kontortema</vt:lpstr>
      <vt:lpstr>LUNGEFIBROSE – HVORDAN FINDER MAN ZEBRAEN? INTERSTITIEL LUNGESYGDOM</vt:lpstr>
      <vt:lpstr>LUNGEFIBROSE - EN DIAGNOSTISK UDFORDRING</vt:lpstr>
      <vt:lpstr>IDIOPATISK PULMONAL FIBROSE</vt:lpstr>
      <vt:lpstr>IPF – VÆRSTE PROGNOSE</vt:lpstr>
      <vt:lpstr>IPF PROGNOSE  SAMMENLIGNET MED CANCER</vt:lpstr>
      <vt:lpstr>HVORNÅR SKAL MAN MISTÆNKE ILS?</vt:lpstr>
      <vt:lpstr>KOL ELLER IPF?</vt:lpstr>
      <vt:lpstr>FEJLDIAGNOSE ELLER DIFFERENTIALDIAGNOSE?</vt:lpstr>
      <vt:lpstr>INTERSTITIELLE LUNGESYGDOMME</vt:lpstr>
      <vt:lpstr>ILS KLASSIFIKATION 2013</vt:lpstr>
      <vt:lpstr>ILS spektret</vt:lpstr>
      <vt:lpstr>DIAGNOSTISK STRATEGI VED ILS</vt:lpstr>
      <vt:lpstr>ANAMNESE &amp; HRCT</vt:lpstr>
      <vt:lpstr>TYPISK UIP</vt:lpstr>
      <vt:lpstr>UDELUKKELSE AF ANDRE ÅRSAGER</vt:lpstr>
      <vt:lpstr>UDELUKKELSE AF ANDRE ÅRSAGER</vt:lpstr>
      <vt:lpstr>DEN GODE ANAMNESE</vt:lpstr>
      <vt:lpstr>DEN GODE ANAMNESE</vt:lpstr>
      <vt:lpstr>DEN GODE ANAMNESE</vt:lpstr>
      <vt:lpstr>DEN GODE ANAMNESE</vt:lpstr>
      <vt:lpstr>DEN GODE ANAMNESE</vt:lpstr>
      <vt:lpstr>ILS VED REUMATOLOGISKE SYGDOMME</vt:lpstr>
      <vt:lpstr>KIRURGISK BIOPSI</vt:lpstr>
      <vt:lpstr>CRYOBIOPSI</vt:lpstr>
      <vt:lpstr>  MDT ER GULDSTANDARD</vt:lpstr>
      <vt:lpstr>BEHANDLING AF ILS</vt:lpstr>
      <vt:lpstr>BEHANDLING AF ILS</vt:lpstr>
      <vt:lpstr>LUNGEFIBROSE INTERSTITIEL LUNGESYGDOM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THE DIAGNOSIS OF IPF FOURTH IPF/ILD EXPERT MEETING ASIA SEOUL 2017</dc:title>
  <dc:creator>Elisabeth Bendstrup</dc:creator>
  <cp:lastModifiedBy>Gert Sund</cp:lastModifiedBy>
  <cp:revision>85</cp:revision>
  <dcterms:created xsi:type="dcterms:W3CDTF">2017-10-08T16:13:49Z</dcterms:created>
  <dcterms:modified xsi:type="dcterms:W3CDTF">2024-06-07T08:01:43Z</dcterms:modified>
</cp:coreProperties>
</file>