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2"/>
  </p:notesMasterIdLst>
  <p:sldIdLst>
    <p:sldId id="263" r:id="rId2"/>
    <p:sldId id="279" r:id="rId3"/>
    <p:sldId id="280" r:id="rId4"/>
    <p:sldId id="281" r:id="rId5"/>
    <p:sldId id="282" r:id="rId6"/>
    <p:sldId id="284" r:id="rId7"/>
    <p:sldId id="283" r:id="rId8"/>
    <p:sldId id="273" r:id="rId9"/>
    <p:sldId id="285" r:id="rId10"/>
    <p:sldId id="28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010"/>
    <p:restoredTop sz="80656"/>
  </p:normalViewPr>
  <p:slideViewPr>
    <p:cSldViewPr snapToGrid="0" snapToObjects="1">
      <p:cViewPr varScale="1">
        <p:scale>
          <a:sx n="103" d="100"/>
          <a:sy n="103" d="100"/>
        </p:scale>
        <p:origin x="1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A1BF1C-987E-4E3E-8119-BC5F900FC237}" type="doc">
      <dgm:prSet loTypeId="urn:microsoft.com/office/officeart/2016/7/layout/LinearBlockProcessNumbered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F58B685-2B9C-4158-B0C3-EEBB4F8FA920}">
      <dgm:prSet/>
      <dgm:spPr/>
      <dgm:t>
        <a:bodyPr/>
        <a:lstStyle/>
        <a:p>
          <a:r>
            <a:rPr lang="da-DK" dirty="0"/>
            <a:t>Klamydia er årsag til både </a:t>
          </a:r>
          <a:r>
            <a:rPr lang="da-DK" dirty="0" err="1"/>
            <a:t>epididymitis</a:t>
          </a:r>
          <a:r>
            <a:rPr lang="da-DK" dirty="0"/>
            <a:t>, </a:t>
          </a:r>
          <a:r>
            <a:rPr lang="da-DK" dirty="0" err="1"/>
            <a:t>salpingitis</a:t>
          </a:r>
          <a:r>
            <a:rPr lang="da-DK" dirty="0"/>
            <a:t> og </a:t>
          </a:r>
          <a:r>
            <a:rPr lang="da-DK" dirty="0" err="1"/>
            <a:t>proctitis</a:t>
          </a:r>
          <a:endParaRPr lang="en-US" dirty="0"/>
        </a:p>
      </dgm:t>
    </dgm:pt>
    <dgm:pt modelId="{1E24ABAD-4609-42FB-8C73-AC786096D293}" type="parTrans" cxnId="{A5EE70DE-7CCB-4CCB-94CE-DA0C566B838D}">
      <dgm:prSet/>
      <dgm:spPr/>
      <dgm:t>
        <a:bodyPr/>
        <a:lstStyle/>
        <a:p>
          <a:endParaRPr lang="en-US"/>
        </a:p>
      </dgm:t>
    </dgm:pt>
    <dgm:pt modelId="{5EDA5260-65C3-4DB2-81DB-34EC93BE9BAE}" type="sibTrans" cxnId="{A5EE70DE-7CCB-4CCB-94CE-DA0C566B838D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6C576034-BC50-4FDE-8B51-55117E955E5E}">
      <dgm:prSet/>
      <dgm:spPr/>
      <dgm:t>
        <a:bodyPr/>
        <a:lstStyle/>
        <a:p>
          <a:r>
            <a:rPr lang="da-DK" dirty="0"/>
            <a:t>Region Midt: </a:t>
          </a:r>
          <a:r>
            <a:rPr lang="da-DK" dirty="0" err="1"/>
            <a:t>Azithromycin</a:t>
          </a:r>
          <a:r>
            <a:rPr lang="da-DK" dirty="0"/>
            <a:t> (ukompliceret Klamydia-infektion)</a:t>
          </a:r>
          <a:endParaRPr lang="en-US" dirty="0"/>
        </a:p>
      </dgm:t>
    </dgm:pt>
    <dgm:pt modelId="{CC4956BB-E7F0-4763-AEA9-1AAB238A14EF}" type="parTrans" cxnId="{1D25443B-E265-4779-9459-EF3F1FC8C0C2}">
      <dgm:prSet/>
      <dgm:spPr/>
      <dgm:t>
        <a:bodyPr/>
        <a:lstStyle/>
        <a:p>
          <a:endParaRPr lang="en-US"/>
        </a:p>
      </dgm:t>
    </dgm:pt>
    <dgm:pt modelId="{CBC36A99-8D41-49A1-B3FC-9A3D59034548}" type="sibTrans" cxnId="{1D25443B-E265-4779-9459-EF3F1FC8C0C2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8B71D97E-2CED-4949-96EE-3CBB1EB463C0}">
      <dgm:prSet/>
      <dgm:spPr/>
      <dgm:t>
        <a:bodyPr/>
        <a:lstStyle/>
        <a:p>
          <a:r>
            <a:rPr lang="da-DK" dirty="0"/>
            <a:t>Gonore´</a:t>
          </a:r>
          <a:r>
            <a:rPr lang="da-DK" dirty="0">
              <a:sym typeface="Wingdings" panose="05000000000000000000" pitchFamily="2" charset="2"/>
            </a:rPr>
            <a:t></a:t>
          </a:r>
          <a:r>
            <a:rPr lang="da-DK" dirty="0"/>
            <a:t> Henvisning til klinik for Kønssygdomme</a:t>
          </a:r>
          <a:endParaRPr lang="en-US" dirty="0"/>
        </a:p>
      </dgm:t>
    </dgm:pt>
    <dgm:pt modelId="{D4AB781D-25C5-4CB1-BDD5-B3EF730B34F6}" type="parTrans" cxnId="{0CB4339C-6FB3-477B-8A9E-245816ACBC81}">
      <dgm:prSet/>
      <dgm:spPr/>
      <dgm:t>
        <a:bodyPr/>
        <a:lstStyle/>
        <a:p>
          <a:endParaRPr lang="en-US"/>
        </a:p>
      </dgm:t>
    </dgm:pt>
    <dgm:pt modelId="{E5065689-A02D-4711-9395-BBA8D0A217A1}" type="sibTrans" cxnId="{0CB4339C-6FB3-477B-8A9E-245816ACBC81}">
      <dgm:prSet phldrT="03"/>
      <dgm:spPr/>
      <dgm:t>
        <a:bodyPr/>
        <a:lstStyle/>
        <a:p>
          <a:r>
            <a:rPr lang="en-US"/>
            <a:t>03</a:t>
          </a:r>
        </a:p>
      </dgm:t>
    </dgm:pt>
    <dgm:pt modelId="{97661EE0-CF25-45C9-99BA-CC2D7A7E567B}">
      <dgm:prSet/>
      <dgm:spPr/>
      <dgm:t>
        <a:bodyPr/>
        <a:lstStyle/>
        <a:p>
          <a:r>
            <a:rPr lang="da-DK"/>
            <a:t>Kondom er fortsat vejen frem </a:t>
          </a:r>
          <a:endParaRPr lang="en-US"/>
        </a:p>
      </dgm:t>
    </dgm:pt>
    <dgm:pt modelId="{2AFDDF6D-5387-492E-9F3C-45375FFC78A7}" type="parTrans" cxnId="{5B93088D-9C4E-4239-A4F8-F97A6EABBB5C}">
      <dgm:prSet/>
      <dgm:spPr/>
      <dgm:t>
        <a:bodyPr/>
        <a:lstStyle/>
        <a:p>
          <a:endParaRPr lang="en-US"/>
        </a:p>
      </dgm:t>
    </dgm:pt>
    <dgm:pt modelId="{67036B2A-8258-41BD-8344-7A30A56F4C21}" type="sibTrans" cxnId="{5B93088D-9C4E-4239-A4F8-F97A6EABBB5C}">
      <dgm:prSet phldrT="04"/>
      <dgm:spPr/>
      <dgm:t>
        <a:bodyPr/>
        <a:lstStyle/>
        <a:p>
          <a:r>
            <a:rPr lang="en-US"/>
            <a:t>04</a:t>
          </a:r>
        </a:p>
      </dgm:t>
    </dgm:pt>
    <dgm:pt modelId="{5A590E38-9151-4CD3-A82A-E50BE5A615C0}">
      <dgm:prSet/>
      <dgm:spPr/>
      <dgm:t>
        <a:bodyPr/>
        <a:lstStyle/>
        <a:p>
          <a:r>
            <a:rPr lang="da-DK" dirty="0"/>
            <a:t>Syfilis…  </a:t>
          </a:r>
          <a:endParaRPr lang="en-US" dirty="0"/>
        </a:p>
      </dgm:t>
    </dgm:pt>
    <dgm:pt modelId="{6C6F09B8-287F-4E0A-A5C3-82184DD2A40E}" type="parTrans" cxnId="{B8AE159D-598D-4CE4-AFAD-6C821D2F739B}">
      <dgm:prSet/>
      <dgm:spPr/>
      <dgm:t>
        <a:bodyPr/>
        <a:lstStyle/>
        <a:p>
          <a:endParaRPr lang="en-US"/>
        </a:p>
      </dgm:t>
    </dgm:pt>
    <dgm:pt modelId="{B3195B2C-1307-42F0-B958-8BDCF04918E0}" type="sibTrans" cxnId="{B8AE159D-598D-4CE4-AFAD-6C821D2F739B}">
      <dgm:prSet phldrT="05"/>
      <dgm:spPr/>
      <dgm:t>
        <a:bodyPr/>
        <a:lstStyle/>
        <a:p>
          <a:r>
            <a:rPr lang="en-US"/>
            <a:t>05</a:t>
          </a:r>
        </a:p>
      </dgm:t>
    </dgm:pt>
    <dgm:pt modelId="{7C0DE956-1E81-074E-8C2C-C517D2639B8B}" type="pres">
      <dgm:prSet presAssocID="{EAA1BF1C-987E-4E3E-8119-BC5F900FC237}" presName="Name0" presStyleCnt="0">
        <dgm:presLayoutVars>
          <dgm:animLvl val="lvl"/>
          <dgm:resizeHandles val="exact"/>
        </dgm:presLayoutVars>
      </dgm:prSet>
      <dgm:spPr/>
    </dgm:pt>
    <dgm:pt modelId="{3654D70C-0258-1B4B-9917-B6F75FBD25C8}" type="pres">
      <dgm:prSet presAssocID="{FF58B685-2B9C-4158-B0C3-EEBB4F8FA920}" presName="compositeNode" presStyleCnt="0">
        <dgm:presLayoutVars>
          <dgm:bulletEnabled val="1"/>
        </dgm:presLayoutVars>
      </dgm:prSet>
      <dgm:spPr/>
    </dgm:pt>
    <dgm:pt modelId="{02A08D88-E5F7-A349-95BE-294B3AEE3CB2}" type="pres">
      <dgm:prSet presAssocID="{FF58B685-2B9C-4158-B0C3-EEBB4F8FA920}" presName="bgRect" presStyleLbl="alignNode1" presStyleIdx="0" presStyleCnt="5"/>
      <dgm:spPr/>
    </dgm:pt>
    <dgm:pt modelId="{A4E683CA-6015-5D4C-A164-DB6DDADCCF31}" type="pres">
      <dgm:prSet presAssocID="{5EDA5260-65C3-4DB2-81DB-34EC93BE9BAE}" presName="sibTransNodeRect" presStyleLbl="alignNode1" presStyleIdx="0" presStyleCnt="5">
        <dgm:presLayoutVars>
          <dgm:chMax val="0"/>
          <dgm:bulletEnabled val="1"/>
        </dgm:presLayoutVars>
      </dgm:prSet>
      <dgm:spPr/>
    </dgm:pt>
    <dgm:pt modelId="{8E56DA9F-1647-B04D-8344-7E29767CFB6A}" type="pres">
      <dgm:prSet presAssocID="{FF58B685-2B9C-4158-B0C3-EEBB4F8FA920}" presName="nodeRect" presStyleLbl="alignNode1" presStyleIdx="0" presStyleCnt="5">
        <dgm:presLayoutVars>
          <dgm:bulletEnabled val="1"/>
        </dgm:presLayoutVars>
      </dgm:prSet>
      <dgm:spPr/>
    </dgm:pt>
    <dgm:pt modelId="{667D7202-6504-A44E-B77A-2970868AB52C}" type="pres">
      <dgm:prSet presAssocID="{5EDA5260-65C3-4DB2-81DB-34EC93BE9BAE}" presName="sibTrans" presStyleCnt="0"/>
      <dgm:spPr/>
    </dgm:pt>
    <dgm:pt modelId="{B8B53947-A1AE-C24F-A27B-6AFBB779C436}" type="pres">
      <dgm:prSet presAssocID="{6C576034-BC50-4FDE-8B51-55117E955E5E}" presName="compositeNode" presStyleCnt="0">
        <dgm:presLayoutVars>
          <dgm:bulletEnabled val="1"/>
        </dgm:presLayoutVars>
      </dgm:prSet>
      <dgm:spPr/>
    </dgm:pt>
    <dgm:pt modelId="{7B6F5AC5-4FA2-8145-8215-CEDC27C8FB8C}" type="pres">
      <dgm:prSet presAssocID="{6C576034-BC50-4FDE-8B51-55117E955E5E}" presName="bgRect" presStyleLbl="alignNode1" presStyleIdx="1" presStyleCnt="5"/>
      <dgm:spPr/>
    </dgm:pt>
    <dgm:pt modelId="{5FB5DECC-52D8-914E-A359-A7F882645A39}" type="pres">
      <dgm:prSet presAssocID="{CBC36A99-8D41-49A1-B3FC-9A3D59034548}" presName="sibTransNodeRect" presStyleLbl="alignNode1" presStyleIdx="1" presStyleCnt="5">
        <dgm:presLayoutVars>
          <dgm:chMax val="0"/>
          <dgm:bulletEnabled val="1"/>
        </dgm:presLayoutVars>
      </dgm:prSet>
      <dgm:spPr/>
    </dgm:pt>
    <dgm:pt modelId="{545C1273-B563-5A49-98E3-2DE5FB36D673}" type="pres">
      <dgm:prSet presAssocID="{6C576034-BC50-4FDE-8B51-55117E955E5E}" presName="nodeRect" presStyleLbl="alignNode1" presStyleIdx="1" presStyleCnt="5">
        <dgm:presLayoutVars>
          <dgm:bulletEnabled val="1"/>
        </dgm:presLayoutVars>
      </dgm:prSet>
      <dgm:spPr/>
    </dgm:pt>
    <dgm:pt modelId="{FE74764C-1793-6C4B-A5C8-FF61CF21FFC0}" type="pres">
      <dgm:prSet presAssocID="{CBC36A99-8D41-49A1-B3FC-9A3D59034548}" presName="sibTrans" presStyleCnt="0"/>
      <dgm:spPr/>
    </dgm:pt>
    <dgm:pt modelId="{B81826E6-697E-F944-BD8F-DA8B16A61944}" type="pres">
      <dgm:prSet presAssocID="{8B71D97E-2CED-4949-96EE-3CBB1EB463C0}" presName="compositeNode" presStyleCnt="0">
        <dgm:presLayoutVars>
          <dgm:bulletEnabled val="1"/>
        </dgm:presLayoutVars>
      </dgm:prSet>
      <dgm:spPr/>
    </dgm:pt>
    <dgm:pt modelId="{C16C78A1-AC22-E047-BC01-EFBA8B74A56D}" type="pres">
      <dgm:prSet presAssocID="{8B71D97E-2CED-4949-96EE-3CBB1EB463C0}" presName="bgRect" presStyleLbl="alignNode1" presStyleIdx="2" presStyleCnt="5"/>
      <dgm:spPr/>
    </dgm:pt>
    <dgm:pt modelId="{BF9A3F94-F06B-804F-87E4-794D31B8DAD0}" type="pres">
      <dgm:prSet presAssocID="{E5065689-A02D-4711-9395-BBA8D0A217A1}" presName="sibTransNodeRect" presStyleLbl="alignNode1" presStyleIdx="2" presStyleCnt="5">
        <dgm:presLayoutVars>
          <dgm:chMax val="0"/>
          <dgm:bulletEnabled val="1"/>
        </dgm:presLayoutVars>
      </dgm:prSet>
      <dgm:spPr/>
    </dgm:pt>
    <dgm:pt modelId="{1C3C9684-8F2C-B246-AAC6-E2B6888F081B}" type="pres">
      <dgm:prSet presAssocID="{8B71D97E-2CED-4949-96EE-3CBB1EB463C0}" presName="nodeRect" presStyleLbl="alignNode1" presStyleIdx="2" presStyleCnt="5">
        <dgm:presLayoutVars>
          <dgm:bulletEnabled val="1"/>
        </dgm:presLayoutVars>
      </dgm:prSet>
      <dgm:spPr/>
    </dgm:pt>
    <dgm:pt modelId="{A06625B5-CF2F-2048-9A3E-B0780B304E6B}" type="pres">
      <dgm:prSet presAssocID="{E5065689-A02D-4711-9395-BBA8D0A217A1}" presName="sibTrans" presStyleCnt="0"/>
      <dgm:spPr/>
    </dgm:pt>
    <dgm:pt modelId="{E79D550F-F93F-DD4F-85BC-CD6B7F0A261B}" type="pres">
      <dgm:prSet presAssocID="{97661EE0-CF25-45C9-99BA-CC2D7A7E567B}" presName="compositeNode" presStyleCnt="0">
        <dgm:presLayoutVars>
          <dgm:bulletEnabled val="1"/>
        </dgm:presLayoutVars>
      </dgm:prSet>
      <dgm:spPr/>
    </dgm:pt>
    <dgm:pt modelId="{CE9A48D5-450A-DE44-9C04-4959AF127CCA}" type="pres">
      <dgm:prSet presAssocID="{97661EE0-CF25-45C9-99BA-CC2D7A7E567B}" presName="bgRect" presStyleLbl="alignNode1" presStyleIdx="3" presStyleCnt="5"/>
      <dgm:spPr/>
    </dgm:pt>
    <dgm:pt modelId="{84163135-AE7C-A44C-AAAE-BB4E013B790D}" type="pres">
      <dgm:prSet presAssocID="{67036B2A-8258-41BD-8344-7A30A56F4C21}" presName="sibTransNodeRect" presStyleLbl="alignNode1" presStyleIdx="3" presStyleCnt="5">
        <dgm:presLayoutVars>
          <dgm:chMax val="0"/>
          <dgm:bulletEnabled val="1"/>
        </dgm:presLayoutVars>
      </dgm:prSet>
      <dgm:spPr/>
    </dgm:pt>
    <dgm:pt modelId="{8EFC977A-1B6F-1548-8F4E-C898A11DA256}" type="pres">
      <dgm:prSet presAssocID="{97661EE0-CF25-45C9-99BA-CC2D7A7E567B}" presName="nodeRect" presStyleLbl="alignNode1" presStyleIdx="3" presStyleCnt="5">
        <dgm:presLayoutVars>
          <dgm:bulletEnabled val="1"/>
        </dgm:presLayoutVars>
      </dgm:prSet>
      <dgm:spPr/>
    </dgm:pt>
    <dgm:pt modelId="{D774778F-B6EB-FB40-BEA1-0E3597D9B25F}" type="pres">
      <dgm:prSet presAssocID="{67036B2A-8258-41BD-8344-7A30A56F4C21}" presName="sibTrans" presStyleCnt="0"/>
      <dgm:spPr/>
    </dgm:pt>
    <dgm:pt modelId="{190F695B-2CD7-924D-B228-842B908AD0A0}" type="pres">
      <dgm:prSet presAssocID="{5A590E38-9151-4CD3-A82A-E50BE5A615C0}" presName="compositeNode" presStyleCnt="0">
        <dgm:presLayoutVars>
          <dgm:bulletEnabled val="1"/>
        </dgm:presLayoutVars>
      </dgm:prSet>
      <dgm:spPr/>
    </dgm:pt>
    <dgm:pt modelId="{27C04527-A909-7D45-9BDA-45C8DFFFCCBB}" type="pres">
      <dgm:prSet presAssocID="{5A590E38-9151-4CD3-A82A-E50BE5A615C0}" presName="bgRect" presStyleLbl="alignNode1" presStyleIdx="4" presStyleCnt="5"/>
      <dgm:spPr/>
    </dgm:pt>
    <dgm:pt modelId="{3BF50429-73C8-4046-82B6-1E788C29C738}" type="pres">
      <dgm:prSet presAssocID="{B3195B2C-1307-42F0-B958-8BDCF04918E0}" presName="sibTransNodeRect" presStyleLbl="alignNode1" presStyleIdx="4" presStyleCnt="5">
        <dgm:presLayoutVars>
          <dgm:chMax val="0"/>
          <dgm:bulletEnabled val="1"/>
        </dgm:presLayoutVars>
      </dgm:prSet>
      <dgm:spPr/>
    </dgm:pt>
    <dgm:pt modelId="{DF931753-5178-0040-BBEF-0B8502C13FCC}" type="pres">
      <dgm:prSet presAssocID="{5A590E38-9151-4CD3-A82A-E50BE5A615C0}" presName="nodeRect" presStyleLbl="alignNode1" presStyleIdx="4" presStyleCnt="5">
        <dgm:presLayoutVars>
          <dgm:bulletEnabled val="1"/>
        </dgm:presLayoutVars>
      </dgm:prSet>
      <dgm:spPr/>
    </dgm:pt>
  </dgm:ptLst>
  <dgm:cxnLst>
    <dgm:cxn modelId="{965A5A0A-2DD7-2248-8184-E235F5DDCF62}" type="presOf" srcId="{EAA1BF1C-987E-4E3E-8119-BC5F900FC237}" destId="{7C0DE956-1E81-074E-8C2C-C517D2639B8B}" srcOrd="0" destOrd="0" presId="urn:microsoft.com/office/officeart/2016/7/layout/LinearBlockProcessNumbered"/>
    <dgm:cxn modelId="{87081715-F2F8-D342-BD42-17A523F1967E}" type="presOf" srcId="{CBC36A99-8D41-49A1-B3FC-9A3D59034548}" destId="{5FB5DECC-52D8-914E-A359-A7F882645A39}" srcOrd="0" destOrd="0" presId="urn:microsoft.com/office/officeart/2016/7/layout/LinearBlockProcessNumbered"/>
    <dgm:cxn modelId="{B4252631-76A4-9B48-9221-00F864F70E41}" type="presOf" srcId="{97661EE0-CF25-45C9-99BA-CC2D7A7E567B}" destId="{CE9A48D5-450A-DE44-9C04-4959AF127CCA}" srcOrd="0" destOrd="0" presId="urn:microsoft.com/office/officeart/2016/7/layout/LinearBlockProcessNumbered"/>
    <dgm:cxn modelId="{1D25443B-E265-4779-9459-EF3F1FC8C0C2}" srcId="{EAA1BF1C-987E-4E3E-8119-BC5F900FC237}" destId="{6C576034-BC50-4FDE-8B51-55117E955E5E}" srcOrd="1" destOrd="0" parTransId="{CC4956BB-E7F0-4763-AEA9-1AAB238A14EF}" sibTransId="{CBC36A99-8D41-49A1-B3FC-9A3D59034548}"/>
    <dgm:cxn modelId="{FF0F605B-C3AE-434E-A7AD-97FA7CDEB49B}" type="presOf" srcId="{B3195B2C-1307-42F0-B958-8BDCF04918E0}" destId="{3BF50429-73C8-4046-82B6-1E788C29C738}" srcOrd="0" destOrd="0" presId="urn:microsoft.com/office/officeart/2016/7/layout/LinearBlockProcessNumbered"/>
    <dgm:cxn modelId="{B9062264-122E-224A-B77B-7C7D4E2C8CE9}" type="presOf" srcId="{8B71D97E-2CED-4949-96EE-3CBB1EB463C0}" destId="{1C3C9684-8F2C-B246-AAC6-E2B6888F081B}" srcOrd="1" destOrd="0" presId="urn:microsoft.com/office/officeart/2016/7/layout/LinearBlockProcessNumbered"/>
    <dgm:cxn modelId="{98ED3B4C-76D8-BF41-A9AC-FD1ED26DBBF6}" type="presOf" srcId="{E5065689-A02D-4711-9395-BBA8D0A217A1}" destId="{BF9A3F94-F06B-804F-87E4-794D31B8DAD0}" srcOrd="0" destOrd="0" presId="urn:microsoft.com/office/officeart/2016/7/layout/LinearBlockProcessNumbered"/>
    <dgm:cxn modelId="{F464E16E-B561-2C48-913F-4B98070028E5}" type="presOf" srcId="{97661EE0-CF25-45C9-99BA-CC2D7A7E567B}" destId="{8EFC977A-1B6F-1548-8F4E-C898A11DA256}" srcOrd="1" destOrd="0" presId="urn:microsoft.com/office/officeart/2016/7/layout/LinearBlockProcessNumbered"/>
    <dgm:cxn modelId="{B1E3466F-2E17-AA47-8539-1D2ACE04654B}" type="presOf" srcId="{67036B2A-8258-41BD-8344-7A30A56F4C21}" destId="{84163135-AE7C-A44C-AAAE-BB4E013B790D}" srcOrd="0" destOrd="0" presId="urn:microsoft.com/office/officeart/2016/7/layout/LinearBlockProcessNumbered"/>
    <dgm:cxn modelId="{A112A379-D782-EE44-B9BD-DD307AB89534}" type="presOf" srcId="{FF58B685-2B9C-4158-B0C3-EEBB4F8FA920}" destId="{02A08D88-E5F7-A349-95BE-294B3AEE3CB2}" srcOrd="0" destOrd="0" presId="urn:microsoft.com/office/officeart/2016/7/layout/LinearBlockProcessNumbered"/>
    <dgm:cxn modelId="{0D5E217E-201B-CB4E-913D-5EBEA7D00F0A}" type="presOf" srcId="{FF58B685-2B9C-4158-B0C3-EEBB4F8FA920}" destId="{8E56DA9F-1647-B04D-8344-7E29767CFB6A}" srcOrd="1" destOrd="0" presId="urn:microsoft.com/office/officeart/2016/7/layout/LinearBlockProcessNumbered"/>
    <dgm:cxn modelId="{5B93088D-9C4E-4239-A4F8-F97A6EABBB5C}" srcId="{EAA1BF1C-987E-4E3E-8119-BC5F900FC237}" destId="{97661EE0-CF25-45C9-99BA-CC2D7A7E567B}" srcOrd="3" destOrd="0" parTransId="{2AFDDF6D-5387-492E-9F3C-45375FFC78A7}" sibTransId="{67036B2A-8258-41BD-8344-7A30A56F4C21}"/>
    <dgm:cxn modelId="{1FC43894-E6AF-A342-B9CB-43667C764D82}" type="presOf" srcId="{6C576034-BC50-4FDE-8B51-55117E955E5E}" destId="{545C1273-B563-5A49-98E3-2DE5FB36D673}" srcOrd="1" destOrd="0" presId="urn:microsoft.com/office/officeart/2016/7/layout/LinearBlockProcessNumbered"/>
    <dgm:cxn modelId="{0CB4339C-6FB3-477B-8A9E-245816ACBC81}" srcId="{EAA1BF1C-987E-4E3E-8119-BC5F900FC237}" destId="{8B71D97E-2CED-4949-96EE-3CBB1EB463C0}" srcOrd="2" destOrd="0" parTransId="{D4AB781D-25C5-4CB1-BDD5-B3EF730B34F6}" sibTransId="{E5065689-A02D-4711-9395-BBA8D0A217A1}"/>
    <dgm:cxn modelId="{B8AE159D-598D-4CE4-AFAD-6C821D2F739B}" srcId="{EAA1BF1C-987E-4E3E-8119-BC5F900FC237}" destId="{5A590E38-9151-4CD3-A82A-E50BE5A615C0}" srcOrd="4" destOrd="0" parTransId="{6C6F09B8-287F-4E0A-A5C3-82184DD2A40E}" sibTransId="{B3195B2C-1307-42F0-B958-8BDCF04918E0}"/>
    <dgm:cxn modelId="{2E85FEB2-65A9-404F-A087-6D7EA9966BEA}" type="presOf" srcId="{5A590E38-9151-4CD3-A82A-E50BE5A615C0}" destId="{27C04527-A909-7D45-9BDA-45C8DFFFCCBB}" srcOrd="0" destOrd="0" presId="urn:microsoft.com/office/officeart/2016/7/layout/LinearBlockProcessNumbered"/>
    <dgm:cxn modelId="{09B34BC9-7A73-F242-AD16-6538E6580534}" type="presOf" srcId="{6C576034-BC50-4FDE-8B51-55117E955E5E}" destId="{7B6F5AC5-4FA2-8145-8215-CEDC27C8FB8C}" srcOrd="0" destOrd="0" presId="urn:microsoft.com/office/officeart/2016/7/layout/LinearBlockProcessNumbered"/>
    <dgm:cxn modelId="{9BBBC7D5-12AE-004D-9FAF-35C4964A01B4}" type="presOf" srcId="{8B71D97E-2CED-4949-96EE-3CBB1EB463C0}" destId="{C16C78A1-AC22-E047-BC01-EFBA8B74A56D}" srcOrd="0" destOrd="0" presId="urn:microsoft.com/office/officeart/2016/7/layout/LinearBlockProcessNumbered"/>
    <dgm:cxn modelId="{A5EE70DE-7CCB-4CCB-94CE-DA0C566B838D}" srcId="{EAA1BF1C-987E-4E3E-8119-BC5F900FC237}" destId="{FF58B685-2B9C-4158-B0C3-EEBB4F8FA920}" srcOrd="0" destOrd="0" parTransId="{1E24ABAD-4609-42FB-8C73-AC786096D293}" sibTransId="{5EDA5260-65C3-4DB2-81DB-34EC93BE9BAE}"/>
    <dgm:cxn modelId="{70C0F9E1-FD2F-7244-83F2-0E87A817946E}" type="presOf" srcId="{5A590E38-9151-4CD3-A82A-E50BE5A615C0}" destId="{DF931753-5178-0040-BBEF-0B8502C13FCC}" srcOrd="1" destOrd="0" presId="urn:microsoft.com/office/officeart/2016/7/layout/LinearBlockProcessNumbered"/>
    <dgm:cxn modelId="{0C9E89EC-CCB5-7349-AB3D-83B91089F48D}" type="presOf" srcId="{5EDA5260-65C3-4DB2-81DB-34EC93BE9BAE}" destId="{A4E683CA-6015-5D4C-A164-DB6DDADCCF31}" srcOrd="0" destOrd="0" presId="urn:microsoft.com/office/officeart/2016/7/layout/LinearBlockProcessNumbered"/>
    <dgm:cxn modelId="{E52D4F21-2A91-254E-BBF9-12F836A59B75}" type="presParOf" srcId="{7C0DE956-1E81-074E-8C2C-C517D2639B8B}" destId="{3654D70C-0258-1B4B-9917-B6F75FBD25C8}" srcOrd="0" destOrd="0" presId="urn:microsoft.com/office/officeart/2016/7/layout/LinearBlockProcessNumbered"/>
    <dgm:cxn modelId="{82A6B6A3-D172-0B43-8D5D-D7A02DE72552}" type="presParOf" srcId="{3654D70C-0258-1B4B-9917-B6F75FBD25C8}" destId="{02A08D88-E5F7-A349-95BE-294B3AEE3CB2}" srcOrd="0" destOrd="0" presId="urn:microsoft.com/office/officeart/2016/7/layout/LinearBlockProcessNumbered"/>
    <dgm:cxn modelId="{402E0597-D915-4247-B6FF-E5DD5015A545}" type="presParOf" srcId="{3654D70C-0258-1B4B-9917-B6F75FBD25C8}" destId="{A4E683CA-6015-5D4C-A164-DB6DDADCCF31}" srcOrd="1" destOrd="0" presId="urn:microsoft.com/office/officeart/2016/7/layout/LinearBlockProcessNumbered"/>
    <dgm:cxn modelId="{3B6FAC03-0724-7D41-A4A8-6F19B5E9BAE3}" type="presParOf" srcId="{3654D70C-0258-1B4B-9917-B6F75FBD25C8}" destId="{8E56DA9F-1647-B04D-8344-7E29767CFB6A}" srcOrd="2" destOrd="0" presId="urn:microsoft.com/office/officeart/2016/7/layout/LinearBlockProcessNumbered"/>
    <dgm:cxn modelId="{82D39D50-0B34-734F-A2CF-4DF37C17EAB9}" type="presParOf" srcId="{7C0DE956-1E81-074E-8C2C-C517D2639B8B}" destId="{667D7202-6504-A44E-B77A-2970868AB52C}" srcOrd="1" destOrd="0" presId="urn:microsoft.com/office/officeart/2016/7/layout/LinearBlockProcessNumbered"/>
    <dgm:cxn modelId="{0CEDA794-D5E7-3E4F-8AA7-2B6A20401095}" type="presParOf" srcId="{7C0DE956-1E81-074E-8C2C-C517D2639B8B}" destId="{B8B53947-A1AE-C24F-A27B-6AFBB779C436}" srcOrd="2" destOrd="0" presId="urn:microsoft.com/office/officeart/2016/7/layout/LinearBlockProcessNumbered"/>
    <dgm:cxn modelId="{9C4EDDD5-8C54-674D-8885-E9B3EE4FE8C8}" type="presParOf" srcId="{B8B53947-A1AE-C24F-A27B-6AFBB779C436}" destId="{7B6F5AC5-4FA2-8145-8215-CEDC27C8FB8C}" srcOrd="0" destOrd="0" presId="urn:microsoft.com/office/officeart/2016/7/layout/LinearBlockProcessNumbered"/>
    <dgm:cxn modelId="{8B56323B-3474-DC4B-AA86-B15DF0C4ADFB}" type="presParOf" srcId="{B8B53947-A1AE-C24F-A27B-6AFBB779C436}" destId="{5FB5DECC-52D8-914E-A359-A7F882645A39}" srcOrd="1" destOrd="0" presId="urn:microsoft.com/office/officeart/2016/7/layout/LinearBlockProcessNumbered"/>
    <dgm:cxn modelId="{4D2C7D0B-485D-894A-B5E7-D8638507DF11}" type="presParOf" srcId="{B8B53947-A1AE-C24F-A27B-6AFBB779C436}" destId="{545C1273-B563-5A49-98E3-2DE5FB36D673}" srcOrd="2" destOrd="0" presId="urn:microsoft.com/office/officeart/2016/7/layout/LinearBlockProcessNumbered"/>
    <dgm:cxn modelId="{19033001-AEE5-4F47-9B03-2B8F5FCD17EB}" type="presParOf" srcId="{7C0DE956-1E81-074E-8C2C-C517D2639B8B}" destId="{FE74764C-1793-6C4B-A5C8-FF61CF21FFC0}" srcOrd="3" destOrd="0" presId="urn:microsoft.com/office/officeart/2016/7/layout/LinearBlockProcessNumbered"/>
    <dgm:cxn modelId="{2F5791DB-13D4-4141-90A4-73C178BDAE9F}" type="presParOf" srcId="{7C0DE956-1E81-074E-8C2C-C517D2639B8B}" destId="{B81826E6-697E-F944-BD8F-DA8B16A61944}" srcOrd="4" destOrd="0" presId="urn:microsoft.com/office/officeart/2016/7/layout/LinearBlockProcessNumbered"/>
    <dgm:cxn modelId="{8976D572-2155-CD46-B4C4-B139B9B5EFEE}" type="presParOf" srcId="{B81826E6-697E-F944-BD8F-DA8B16A61944}" destId="{C16C78A1-AC22-E047-BC01-EFBA8B74A56D}" srcOrd="0" destOrd="0" presId="urn:microsoft.com/office/officeart/2016/7/layout/LinearBlockProcessNumbered"/>
    <dgm:cxn modelId="{6E9AEC7C-9B51-7D4A-AC81-D85EE33438C9}" type="presParOf" srcId="{B81826E6-697E-F944-BD8F-DA8B16A61944}" destId="{BF9A3F94-F06B-804F-87E4-794D31B8DAD0}" srcOrd="1" destOrd="0" presId="urn:microsoft.com/office/officeart/2016/7/layout/LinearBlockProcessNumbered"/>
    <dgm:cxn modelId="{FFE3F4D4-4D9C-454E-804C-61BBE219270A}" type="presParOf" srcId="{B81826E6-697E-F944-BD8F-DA8B16A61944}" destId="{1C3C9684-8F2C-B246-AAC6-E2B6888F081B}" srcOrd="2" destOrd="0" presId="urn:microsoft.com/office/officeart/2016/7/layout/LinearBlockProcessNumbered"/>
    <dgm:cxn modelId="{C53041AD-1AEF-5442-ACF2-05217D7CE6DA}" type="presParOf" srcId="{7C0DE956-1E81-074E-8C2C-C517D2639B8B}" destId="{A06625B5-CF2F-2048-9A3E-B0780B304E6B}" srcOrd="5" destOrd="0" presId="urn:microsoft.com/office/officeart/2016/7/layout/LinearBlockProcessNumbered"/>
    <dgm:cxn modelId="{A46EDEE8-3356-5E48-B7BB-ED2E014923AF}" type="presParOf" srcId="{7C0DE956-1E81-074E-8C2C-C517D2639B8B}" destId="{E79D550F-F93F-DD4F-85BC-CD6B7F0A261B}" srcOrd="6" destOrd="0" presId="urn:microsoft.com/office/officeart/2016/7/layout/LinearBlockProcessNumbered"/>
    <dgm:cxn modelId="{3E8C9648-674D-B64A-B936-A3FE9D794CD6}" type="presParOf" srcId="{E79D550F-F93F-DD4F-85BC-CD6B7F0A261B}" destId="{CE9A48D5-450A-DE44-9C04-4959AF127CCA}" srcOrd="0" destOrd="0" presId="urn:microsoft.com/office/officeart/2016/7/layout/LinearBlockProcessNumbered"/>
    <dgm:cxn modelId="{D28B3165-150C-664C-A2BA-71AA6AEE06C0}" type="presParOf" srcId="{E79D550F-F93F-DD4F-85BC-CD6B7F0A261B}" destId="{84163135-AE7C-A44C-AAAE-BB4E013B790D}" srcOrd="1" destOrd="0" presId="urn:microsoft.com/office/officeart/2016/7/layout/LinearBlockProcessNumbered"/>
    <dgm:cxn modelId="{96E546B0-1355-034B-B526-28B09FCFF960}" type="presParOf" srcId="{E79D550F-F93F-DD4F-85BC-CD6B7F0A261B}" destId="{8EFC977A-1B6F-1548-8F4E-C898A11DA256}" srcOrd="2" destOrd="0" presId="urn:microsoft.com/office/officeart/2016/7/layout/LinearBlockProcessNumbered"/>
    <dgm:cxn modelId="{FF12EE95-2090-B846-990C-C43BE0195E4A}" type="presParOf" srcId="{7C0DE956-1E81-074E-8C2C-C517D2639B8B}" destId="{D774778F-B6EB-FB40-BEA1-0E3597D9B25F}" srcOrd="7" destOrd="0" presId="urn:microsoft.com/office/officeart/2016/7/layout/LinearBlockProcessNumbered"/>
    <dgm:cxn modelId="{8B82B3DC-C70E-7648-9BC7-82A96B6D46E9}" type="presParOf" srcId="{7C0DE956-1E81-074E-8C2C-C517D2639B8B}" destId="{190F695B-2CD7-924D-B228-842B908AD0A0}" srcOrd="8" destOrd="0" presId="urn:microsoft.com/office/officeart/2016/7/layout/LinearBlockProcessNumbered"/>
    <dgm:cxn modelId="{106ECEAC-E0D7-3046-A61F-C4B122A88296}" type="presParOf" srcId="{190F695B-2CD7-924D-B228-842B908AD0A0}" destId="{27C04527-A909-7D45-9BDA-45C8DFFFCCBB}" srcOrd="0" destOrd="0" presId="urn:microsoft.com/office/officeart/2016/7/layout/LinearBlockProcessNumbered"/>
    <dgm:cxn modelId="{F5E30197-C110-1F4C-8B25-7D27112788B3}" type="presParOf" srcId="{190F695B-2CD7-924D-B228-842B908AD0A0}" destId="{3BF50429-73C8-4046-82B6-1E788C29C738}" srcOrd="1" destOrd="0" presId="urn:microsoft.com/office/officeart/2016/7/layout/LinearBlockProcessNumbered"/>
    <dgm:cxn modelId="{4EFCC1EA-BAD7-C046-956B-1D432C3080F2}" type="presParOf" srcId="{190F695B-2CD7-924D-B228-842B908AD0A0}" destId="{DF931753-5178-0040-BBEF-0B8502C13FCC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A08D88-E5F7-A349-95BE-294B3AEE3CB2}">
      <dsp:nvSpPr>
        <dsp:cNvPr id="0" name=""/>
        <dsp:cNvSpPr/>
      </dsp:nvSpPr>
      <dsp:spPr>
        <a:xfrm>
          <a:off x="5768" y="580347"/>
          <a:ext cx="1803165" cy="21637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113" tIns="0" rIns="178113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Klamydia er årsag til både </a:t>
          </a:r>
          <a:r>
            <a:rPr lang="da-DK" sz="1400" kern="1200" dirty="0" err="1"/>
            <a:t>epididymitis</a:t>
          </a:r>
          <a:r>
            <a:rPr lang="da-DK" sz="1400" kern="1200" dirty="0"/>
            <a:t>, </a:t>
          </a:r>
          <a:r>
            <a:rPr lang="da-DK" sz="1400" kern="1200" dirty="0" err="1"/>
            <a:t>salpingitis</a:t>
          </a:r>
          <a:r>
            <a:rPr lang="da-DK" sz="1400" kern="1200" dirty="0"/>
            <a:t> og </a:t>
          </a:r>
          <a:r>
            <a:rPr lang="da-DK" sz="1400" kern="1200" dirty="0" err="1"/>
            <a:t>proctitis</a:t>
          </a:r>
          <a:endParaRPr lang="en-US" sz="1400" kern="1200" dirty="0"/>
        </a:p>
      </dsp:txBody>
      <dsp:txXfrm>
        <a:off x="5768" y="1445867"/>
        <a:ext cx="1803165" cy="1298278"/>
      </dsp:txXfrm>
    </dsp:sp>
    <dsp:sp modelId="{A4E683CA-6015-5D4C-A164-DB6DDADCCF31}">
      <dsp:nvSpPr>
        <dsp:cNvPr id="0" name=""/>
        <dsp:cNvSpPr/>
      </dsp:nvSpPr>
      <dsp:spPr>
        <a:xfrm>
          <a:off x="5768" y="580347"/>
          <a:ext cx="1803165" cy="865519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113" tIns="165100" rIns="178113" bIns="1651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01</a:t>
          </a:r>
        </a:p>
      </dsp:txBody>
      <dsp:txXfrm>
        <a:off x="5768" y="580347"/>
        <a:ext cx="1803165" cy="865519"/>
      </dsp:txXfrm>
    </dsp:sp>
    <dsp:sp modelId="{7B6F5AC5-4FA2-8145-8215-CEDC27C8FB8C}">
      <dsp:nvSpPr>
        <dsp:cNvPr id="0" name=""/>
        <dsp:cNvSpPr/>
      </dsp:nvSpPr>
      <dsp:spPr>
        <a:xfrm>
          <a:off x="1953186" y="580347"/>
          <a:ext cx="1803165" cy="21637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113" tIns="0" rIns="178113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Region Midt: </a:t>
          </a:r>
          <a:r>
            <a:rPr lang="da-DK" sz="1400" kern="1200" dirty="0" err="1"/>
            <a:t>Azithromycin</a:t>
          </a:r>
          <a:r>
            <a:rPr lang="da-DK" sz="1400" kern="1200" dirty="0"/>
            <a:t> (ukompliceret Klamydia-infektion)</a:t>
          </a:r>
          <a:endParaRPr lang="en-US" sz="1400" kern="1200" dirty="0"/>
        </a:p>
      </dsp:txBody>
      <dsp:txXfrm>
        <a:off x="1953186" y="1445867"/>
        <a:ext cx="1803165" cy="1298278"/>
      </dsp:txXfrm>
    </dsp:sp>
    <dsp:sp modelId="{5FB5DECC-52D8-914E-A359-A7F882645A39}">
      <dsp:nvSpPr>
        <dsp:cNvPr id="0" name=""/>
        <dsp:cNvSpPr/>
      </dsp:nvSpPr>
      <dsp:spPr>
        <a:xfrm>
          <a:off x="1953186" y="580347"/>
          <a:ext cx="1803165" cy="865519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113" tIns="165100" rIns="178113" bIns="1651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02</a:t>
          </a:r>
        </a:p>
      </dsp:txBody>
      <dsp:txXfrm>
        <a:off x="1953186" y="580347"/>
        <a:ext cx="1803165" cy="865519"/>
      </dsp:txXfrm>
    </dsp:sp>
    <dsp:sp modelId="{C16C78A1-AC22-E047-BC01-EFBA8B74A56D}">
      <dsp:nvSpPr>
        <dsp:cNvPr id="0" name=""/>
        <dsp:cNvSpPr/>
      </dsp:nvSpPr>
      <dsp:spPr>
        <a:xfrm>
          <a:off x="3900604" y="580347"/>
          <a:ext cx="1803165" cy="216379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113" tIns="0" rIns="178113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Gonore´</a:t>
          </a:r>
          <a:r>
            <a:rPr lang="da-DK" sz="1400" kern="1200" dirty="0">
              <a:sym typeface="Wingdings" panose="05000000000000000000" pitchFamily="2" charset="2"/>
            </a:rPr>
            <a:t></a:t>
          </a:r>
          <a:r>
            <a:rPr lang="da-DK" sz="1400" kern="1200" dirty="0"/>
            <a:t> Henvisning til klinik for Kønssygdomme</a:t>
          </a:r>
          <a:endParaRPr lang="en-US" sz="1400" kern="1200" dirty="0"/>
        </a:p>
      </dsp:txBody>
      <dsp:txXfrm>
        <a:off x="3900604" y="1445867"/>
        <a:ext cx="1803165" cy="1298278"/>
      </dsp:txXfrm>
    </dsp:sp>
    <dsp:sp modelId="{BF9A3F94-F06B-804F-87E4-794D31B8DAD0}">
      <dsp:nvSpPr>
        <dsp:cNvPr id="0" name=""/>
        <dsp:cNvSpPr/>
      </dsp:nvSpPr>
      <dsp:spPr>
        <a:xfrm>
          <a:off x="3900604" y="580347"/>
          <a:ext cx="1803165" cy="865519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113" tIns="165100" rIns="178113" bIns="1651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03</a:t>
          </a:r>
        </a:p>
      </dsp:txBody>
      <dsp:txXfrm>
        <a:off x="3900604" y="580347"/>
        <a:ext cx="1803165" cy="865519"/>
      </dsp:txXfrm>
    </dsp:sp>
    <dsp:sp modelId="{CE9A48D5-450A-DE44-9C04-4959AF127CCA}">
      <dsp:nvSpPr>
        <dsp:cNvPr id="0" name=""/>
        <dsp:cNvSpPr/>
      </dsp:nvSpPr>
      <dsp:spPr>
        <a:xfrm>
          <a:off x="5848023" y="580347"/>
          <a:ext cx="1803165" cy="216379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113" tIns="0" rIns="178113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/>
            <a:t>Kondom er fortsat vejen frem </a:t>
          </a:r>
          <a:endParaRPr lang="en-US" sz="1400" kern="1200"/>
        </a:p>
      </dsp:txBody>
      <dsp:txXfrm>
        <a:off x="5848023" y="1445867"/>
        <a:ext cx="1803165" cy="1298278"/>
      </dsp:txXfrm>
    </dsp:sp>
    <dsp:sp modelId="{84163135-AE7C-A44C-AAAE-BB4E013B790D}">
      <dsp:nvSpPr>
        <dsp:cNvPr id="0" name=""/>
        <dsp:cNvSpPr/>
      </dsp:nvSpPr>
      <dsp:spPr>
        <a:xfrm>
          <a:off x="5848023" y="580347"/>
          <a:ext cx="1803165" cy="865519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113" tIns="165100" rIns="178113" bIns="1651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04</a:t>
          </a:r>
        </a:p>
      </dsp:txBody>
      <dsp:txXfrm>
        <a:off x="5848023" y="580347"/>
        <a:ext cx="1803165" cy="865519"/>
      </dsp:txXfrm>
    </dsp:sp>
    <dsp:sp modelId="{27C04527-A909-7D45-9BDA-45C8DFFFCCBB}">
      <dsp:nvSpPr>
        <dsp:cNvPr id="0" name=""/>
        <dsp:cNvSpPr/>
      </dsp:nvSpPr>
      <dsp:spPr>
        <a:xfrm>
          <a:off x="7795441" y="580347"/>
          <a:ext cx="1803165" cy="216379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113" tIns="0" rIns="178113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Syfilis…  </a:t>
          </a:r>
          <a:endParaRPr lang="en-US" sz="1400" kern="1200" dirty="0"/>
        </a:p>
      </dsp:txBody>
      <dsp:txXfrm>
        <a:off x="7795441" y="1445867"/>
        <a:ext cx="1803165" cy="1298278"/>
      </dsp:txXfrm>
    </dsp:sp>
    <dsp:sp modelId="{3BF50429-73C8-4046-82B6-1E788C29C738}">
      <dsp:nvSpPr>
        <dsp:cNvPr id="0" name=""/>
        <dsp:cNvSpPr/>
      </dsp:nvSpPr>
      <dsp:spPr>
        <a:xfrm>
          <a:off x="7795441" y="580347"/>
          <a:ext cx="1803165" cy="865519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113" tIns="165100" rIns="178113" bIns="1651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05</a:t>
          </a:r>
        </a:p>
      </dsp:txBody>
      <dsp:txXfrm>
        <a:off x="7795441" y="580347"/>
        <a:ext cx="1803165" cy="865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44B1C-E682-5343-822B-1F760B7DD667}" type="datetimeFigureOut">
              <a:rPr lang="da-DK" smtClean="0"/>
              <a:t>07-06-2024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D4037-C1D4-C141-9EE7-D6DFA64BA6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6246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 den tid jeg har beskæftiget mig med kønssygdomme, er det kun gået en vej …. Og det er op </a:t>
            </a:r>
          </a:p>
          <a:p>
            <a:r>
              <a:rPr lang="da-DK" dirty="0"/>
              <a:t>Hørt på jungletrommerne at der figurerer nogle spørgsmål til hvorfor vi i Region Midt fortsat anbefaler </a:t>
            </a:r>
            <a:r>
              <a:rPr lang="da-DK" dirty="0" err="1"/>
              <a:t>Azithromycin</a:t>
            </a:r>
            <a:r>
              <a:rPr lang="da-DK" dirty="0"/>
              <a:t> til </a:t>
            </a:r>
            <a:r>
              <a:rPr lang="da-DK" dirty="0" err="1"/>
              <a:t>ukomlicerede</a:t>
            </a:r>
            <a:r>
              <a:rPr lang="da-DK" dirty="0"/>
              <a:t> Klamydia-infektioner, når man i det danske </a:t>
            </a:r>
            <a:r>
              <a:rPr lang="da-DK" dirty="0" err="1"/>
              <a:t>venerea</a:t>
            </a:r>
            <a:r>
              <a:rPr lang="da-DK" dirty="0"/>
              <a:t>-udvalg anbefaler </a:t>
            </a:r>
            <a:r>
              <a:rPr lang="da-DK" dirty="0" err="1"/>
              <a:t>Doxycyklin</a:t>
            </a:r>
            <a:r>
              <a:rPr lang="da-DK" dirty="0"/>
              <a:t>-behandling konsekvent!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D4037-C1D4-C141-9EE7-D6DFA64BA64F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8490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35.000 blandt de 15-29 årige….</a:t>
            </a:r>
          </a:p>
          <a:p>
            <a:r>
              <a:rPr lang="da-DK" dirty="0"/>
              <a:t>Sammenlignet med 32.000-34.000 tilfælde samlet per år i 2015</a:t>
            </a:r>
          </a:p>
          <a:p>
            <a:endParaRPr lang="da-DK" dirty="0"/>
          </a:p>
          <a:p>
            <a:r>
              <a:rPr lang="da-DK" dirty="0"/>
              <a:t>Flere lader sig teste: men også positiv-raten er stigende.  </a:t>
            </a:r>
          </a:p>
          <a:p>
            <a:r>
              <a:rPr lang="da-DK" dirty="0"/>
              <a:t>I 2022 var det samlede antal pos. </a:t>
            </a:r>
            <a:r>
              <a:rPr lang="da-DK" dirty="0" err="1"/>
              <a:t>tilæflde</a:t>
            </a:r>
            <a:r>
              <a:rPr lang="da-DK" dirty="0"/>
              <a:t>: 41.600 tilfælde om året</a:t>
            </a:r>
          </a:p>
          <a:p>
            <a:r>
              <a:rPr lang="da-DK" dirty="0"/>
              <a:t>5.000+ flere end i 2021 36.600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D4037-C1D4-C141-9EE7-D6DFA64BA64F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4011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Hvor særligt Ålborg høstede overskrifter med flest antal tilfælde per ung i alderskategorien, men som illustreret her, kan vi sagtens være med her i Region Midt: Sammenligner antal klamydiatilfælde blandt de 15-29 årige i 2021 med 2022 er der i Region Midt særligt 2 kommuner, hvor farveskalaen er rykket 2 kategorier: Syd-Djurs Kommune og Holstebro kommune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D4037-C1D4-C141-9EE7-D6DFA64BA64F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5771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Efter gentagne opråb og to elev-strejker for mere seksualundervisning i Gymnasiet -  de unge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D4037-C1D4-C141-9EE7-D6DFA64BA64F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8208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Asymptomatisk! Giver bakterien nogle virkeligt positive vækst- og spredningsbetingelser.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D4037-C1D4-C141-9EE7-D6DFA64BA64F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2380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i="0" dirty="0"/>
              <a:t>Tror vi på M. </a:t>
            </a:r>
            <a:r>
              <a:rPr lang="da-DK" i="0" dirty="0" err="1"/>
              <a:t>Genitalium</a:t>
            </a:r>
            <a:r>
              <a:rPr lang="da-DK" i="0" dirty="0"/>
              <a:t> som patogent agens? Det er nok mest et agens som kan forårsage </a:t>
            </a:r>
            <a:r>
              <a:rPr lang="da-DK" i="0" dirty="0" err="1"/>
              <a:t>urethritis</a:t>
            </a:r>
            <a:r>
              <a:rPr lang="da-DK" i="0" dirty="0"/>
              <a:t> hos mænd, og det kan faktisk give vedblivende symptomer hos nogle mænd, hvor partner-behandling bliver relevant. Man kan desværre ikke gøre sig forhåbninger om at behandle en </a:t>
            </a:r>
            <a:r>
              <a:rPr lang="da-DK" i="0" dirty="0" err="1"/>
              <a:t>Mycoplasma</a:t>
            </a:r>
            <a:r>
              <a:rPr lang="da-DK" i="0" dirty="0"/>
              <a:t>-infektion helt i bund, men til koloniserings-grænsen.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D4037-C1D4-C141-9EE7-D6DFA64BA64F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3809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Fortsat mangler tilstrækkelig videnskabelig evidens til at tro på at </a:t>
            </a:r>
            <a:r>
              <a:rPr lang="da-DK" dirty="0" err="1"/>
              <a:t>mycoplasma</a:t>
            </a:r>
            <a:r>
              <a:rPr lang="da-DK" dirty="0"/>
              <a:t> </a:t>
            </a:r>
            <a:r>
              <a:rPr lang="da-DK" dirty="0" err="1"/>
              <a:t>genitalium</a:t>
            </a:r>
            <a:r>
              <a:rPr lang="da-DK" dirty="0"/>
              <a:t> resistensen er drevet af </a:t>
            </a:r>
            <a:r>
              <a:rPr lang="da-DK" dirty="0" err="1"/>
              <a:t>Azithromycin</a:t>
            </a:r>
            <a:r>
              <a:rPr lang="da-DK" dirty="0"/>
              <a:t>-behandling alene. Vi anerkender at fulminante infektioner med resistente M. </a:t>
            </a:r>
            <a:r>
              <a:rPr lang="da-DK" dirty="0" err="1"/>
              <a:t>Genitalium</a:t>
            </a:r>
            <a:r>
              <a:rPr lang="da-DK" dirty="0"/>
              <a:t> kan blive et problem, men har kun haft en håndfuld cases, hvor symptomerne ikke er svundet over tid, efter </a:t>
            </a:r>
            <a:r>
              <a:rPr lang="da-DK" dirty="0" err="1"/>
              <a:t>Doxycyklin</a:t>
            </a:r>
            <a:r>
              <a:rPr lang="da-DK" dirty="0"/>
              <a:t>- el. </a:t>
            </a:r>
            <a:r>
              <a:rPr lang="da-DK" dirty="0" err="1"/>
              <a:t>Minocyklinbehandling</a:t>
            </a:r>
            <a:r>
              <a:rPr lang="da-DK" dirty="0"/>
              <a:t>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D4037-C1D4-C141-9EE7-D6DFA64BA64F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1430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Hvad sker der med patienterne, når I henviser til behandling og udredning på Klinik for Kønssygdomme?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D4037-C1D4-C141-9EE7-D6DFA64BA64F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0265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Og som en lille ”</a:t>
            </a:r>
            <a:r>
              <a:rPr lang="da-DK" dirty="0" err="1"/>
              <a:t>Cliffhanger”….vil</a:t>
            </a:r>
            <a:r>
              <a:rPr lang="da-DK" dirty="0"/>
              <a:t> jeg vove at påstå, at vi ikke har set det sidste til Syfilis i DK….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D4037-C1D4-C141-9EE7-D6DFA64BA64F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3417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7260-F591-904D-B531-91BCA60A1986}" type="datetime1">
              <a:rPr lang="da-DK" smtClean="0"/>
              <a:t>07-06-2024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r>
              <a:rPr lang="en-US"/>
              <a:t>Line Kibsgaard, linkib@rm.dk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62C1-2939-8341-981B-19624849807B}" type="datetime1">
              <a:rPr lang="da-DK" smtClean="0"/>
              <a:t>07-06-2024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 Kibsgaard, linkib@rm.dk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D6FC1-34A6-FA49-82C1-D3EDE052FA73}" type="datetime1">
              <a:rPr lang="da-DK" smtClean="0"/>
              <a:t>07-06-2024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 Kibsgaard, linkib@rm.dk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FED2-B32A-D94D-98F0-2F9D4CA18379}" type="datetime1">
              <a:rPr lang="da-DK" smtClean="0"/>
              <a:t>07-06-2024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 Kibsgaard, linkib@rm.dk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AFD46-216B-B241-B7EC-E9330945A876}" type="datetime1">
              <a:rPr lang="da-DK" smtClean="0"/>
              <a:t>07-06-2024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 Kibsgaard, linkib@rm.dk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999D-7272-9943-B2A1-0F0C89BABD4F}" type="datetime1">
              <a:rPr lang="da-DK" smtClean="0"/>
              <a:t>07-06-2024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 Kibsgaard, linkib@rm.dk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F200-1A2E-FB42-BA91-DDEE72EF5F03}" type="datetime1">
              <a:rPr lang="da-DK" smtClean="0"/>
              <a:t>07-06-2024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 Kibsgaard, linkib@rm.dk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5BD0-5384-5A46-9DF3-9AB47B2B8BE1}" type="datetime1">
              <a:rPr lang="da-DK" smtClean="0"/>
              <a:t>07-06-2024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 Kibsgaard, linkib@rm.dk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818B-8553-1A4F-A9B3-C02F2B8127B8}" type="datetime1">
              <a:rPr lang="da-DK" smtClean="0"/>
              <a:t>07-06-2024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 Kibsgaard, linkib@rm.dk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12F2-C9D1-D647-B641-27137326B8D9}" type="datetime1">
              <a:rPr lang="da-DK" smtClean="0"/>
              <a:t>07-06-2024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 Kibsgaard, linkib@rm.dk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B440601-9511-4B45-B445-0651F41DB966}" type="datetime1">
              <a:rPr lang="da-DK" smtClean="0"/>
              <a:t>07-06-2024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en-US"/>
              <a:t>Line Kibsgaard, linkib@rm.dk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B4C7B-F10D-914F-8CD8-7787FC586576}" type="datetime1">
              <a:rPr lang="da-DK" smtClean="0"/>
              <a:t>07-06-2024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Line Kibsgaard, linkib@rm.dk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7BEFDA1A-2A01-4C29-A5D0-AE6F050D0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Mikroskopisk visning af celler">
            <a:extLst>
              <a:ext uri="{FF2B5EF4-FFF2-40B4-BE49-F238E27FC236}">
                <a16:creationId xmlns:a16="http://schemas.microsoft.com/office/drawing/2014/main" id="{751DB501-56C3-4BDF-A2D8-26FC90DEFD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</a:blip>
          <a:srcRect r="-1" b="15411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7FD20E5-30AF-47B9-9256-2E8E904CB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89930EE0-8979-0241-974F-A2FA350DE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da-DK" dirty="0"/>
              <a:t>Klinik for HUD- &amp; Kønssygdomme</a:t>
            </a:r>
            <a:br>
              <a:rPr lang="da-DK" dirty="0"/>
            </a:br>
            <a:r>
              <a:rPr lang="da-DK" dirty="0"/>
              <a:t>AUH</a:t>
            </a:r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312E5C38-066F-F141-94C3-8A112551B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dirty="0"/>
              <a:t>Line </a:t>
            </a:r>
            <a:r>
              <a:rPr lang="en-US" sz="1200" dirty="0" err="1"/>
              <a:t>Kibsgaard</a:t>
            </a:r>
            <a:r>
              <a:rPr lang="en-US" sz="1200" dirty="0"/>
              <a:t>, </a:t>
            </a:r>
            <a:r>
              <a:rPr lang="en-US" sz="1200" dirty="0" err="1"/>
              <a:t>linkib@rm.dk</a:t>
            </a:r>
            <a:endParaRPr lang="en-US" sz="12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9D3810-B86F-4009-84EC-DE0FEABD6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694D6F7-57DE-2742-B905-CDCCB1062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dirty="0"/>
          </a:p>
          <a:p>
            <a:r>
              <a:rPr lang="da-DK" dirty="0" err="1"/>
              <a:t>Chlamydia</a:t>
            </a:r>
            <a:r>
              <a:rPr lang="da-DK" dirty="0"/>
              <a:t> </a:t>
            </a:r>
            <a:r>
              <a:rPr lang="da-DK" dirty="0" err="1"/>
              <a:t>Trachomatis</a:t>
            </a:r>
            <a:r>
              <a:rPr lang="da-DK" dirty="0"/>
              <a:t> </a:t>
            </a:r>
          </a:p>
          <a:p>
            <a:r>
              <a:rPr lang="da-DK" dirty="0" err="1"/>
              <a:t>Incidence</a:t>
            </a:r>
            <a:r>
              <a:rPr lang="da-DK" dirty="0"/>
              <a:t> i DK </a:t>
            </a:r>
          </a:p>
          <a:p>
            <a:r>
              <a:rPr lang="da-DK" dirty="0"/>
              <a:t>Diagnostik  </a:t>
            </a:r>
          </a:p>
          <a:p>
            <a:r>
              <a:rPr lang="da-DK" dirty="0"/>
              <a:t>Anbefalet behandling i Region Midt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33612A4-0B77-4479-B2AA-F17859955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78A367A-3E83-4B48-A0F7-43FBE3332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60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4DE0F0-FE30-DDC7-AF36-6CE0C4FFC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da-DK" dirty="0"/>
              <a:t>”Take-home messages”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D6D58F2-B6F3-2E5B-A57D-93F1BC671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Line Kibsgaard, linkib@rm.dk</a:t>
            </a:r>
          </a:p>
        </p:txBody>
      </p:sp>
      <p:graphicFrame>
        <p:nvGraphicFramePr>
          <p:cNvPr id="28" name="Pladsholder til indhold 2">
            <a:extLst>
              <a:ext uri="{FF2B5EF4-FFF2-40B4-BE49-F238E27FC236}">
                <a16:creationId xmlns:a16="http://schemas.microsoft.com/office/drawing/2014/main" id="{E58FAD2C-0FB6-7BB4-A7CA-4CF718694D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3806256"/>
              </p:ext>
            </p:extLst>
          </p:nvPr>
        </p:nvGraphicFramePr>
        <p:xfrm>
          <a:off x="1450975" y="2340435"/>
          <a:ext cx="9604375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7252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0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pic>
        <p:nvPicPr>
          <p:cNvPr id="23" name="Picture 12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14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16">
            <a:extLst>
              <a:ext uri="{FF2B5EF4-FFF2-40B4-BE49-F238E27FC236}">
                <a16:creationId xmlns:a16="http://schemas.microsoft.com/office/drawing/2014/main" id="{2C6F198E-F7A1-4125-910D-641C0C2A7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4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907C3A25-D9A7-4F2D-B44C-FA8EB24C7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66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ladsholder til indhold 5" descr="Et billede, der indeholder tekst, skærmbillede, Font/skrifttype&#10;&#10;Automatisk genereret beskrivelse">
            <a:extLst>
              <a:ext uri="{FF2B5EF4-FFF2-40B4-BE49-F238E27FC236}">
                <a16:creationId xmlns:a16="http://schemas.microsoft.com/office/drawing/2014/main" id="{EEF5AF75-C128-1749-B7A0-84626B4E8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97928" y="729586"/>
            <a:ext cx="7146795" cy="539583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8E8515E-B8C8-482A-A9B5-CE57BC080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AD6B7B3-E2A7-E0A4-2944-08046D416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1579" y="6439852"/>
            <a:ext cx="5938836" cy="3092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Line Kibsgaard, linkib@rm.dk</a:t>
            </a:r>
          </a:p>
        </p:txBody>
      </p:sp>
    </p:spTree>
    <p:extLst>
      <p:ext uri="{BB962C8B-B14F-4D97-AF65-F5344CB8AC3E}">
        <p14:creationId xmlns:p14="http://schemas.microsoft.com/office/powerpoint/2010/main" val="1683759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95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ladsholder til indhold 5" descr="Et billede, der indeholder kort, tekst&#10;&#10;Automatisk genereret beskrivelse">
            <a:extLst>
              <a:ext uri="{FF2B5EF4-FFF2-40B4-BE49-F238E27FC236}">
                <a16:creationId xmlns:a16="http://schemas.microsoft.com/office/drawing/2014/main" id="{70A068E5-DF6D-BB5C-9765-609775678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53943" y="643467"/>
            <a:ext cx="8284113" cy="5571066"/>
          </a:xfrm>
          <a:prstGeom prst="rect">
            <a:avLst/>
          </a:prstGeom>
        </p:spPr>
      </p:pic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BE8D03C-C887-C3D4-A1CD-6055FC704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1579" y="6424784"/>
            <a:ext cx="5938836" cy="3092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Line Kibsgaard, linkib@rm.dk</a:t>
            </a:r>
          </a:p>
        </p:txBody>
      </p:sp>
    </p:spTree>
    <p:extLst>
      <p:ext uri="{BB962C8B-B14F-4D97-AF65-F5344CB8AC3E}">
        <p14:creationId xmlns:p14="http://schemas.microsoft.com/office/powerpoint/2010/main" val="141540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3EFC0B-B46E-85F2-86A4-A372A2904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Oktober 2022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5D0D411-1D1C-ACE4-73DF-AF96FBDB5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Børne- og Undervisningsministeriets hjemmeside </a:t>
            </a:r>
          </a:p>
          <a:p>
            <a:r>
              <a:rPr lang="da-DK" dirty="0"/>
              <a:t>Seksualundervisning obligatorisk fra skoleåret 2023/2024 </a:t>
            </a:r>
          </a:p>
          <a:p>
            <a:r>
              <a:rPr lang="da-DK" dirty="0"/>
              <a:t>Gymnasiale uddannelser </a:t>
            </a:r>
          </a:p>
          <a:p>
            <a:r>
              <a:rPr lang="da-DK" dirty="0"/>
              <a:t>Hvad med de øvrige 15-29 årige? </a:t>
            </a:r>
          </a:p>
          <a:p>
            <a:r>
              <a:rPr lang="da-DK" dirty="0"/>
              <a:t>Produktions- og Erhvervsskolerne?</a:t>
            </a:r>
          </a:p>
          <a:p>
            <a:r>
              <a:rPr lang="da-DK" dirty="0"/>
              <a:t>Handelsskolerne?</a:t>
            </a:r>
          </a:p>
          <a:p>
            <a:r>
              <a:rPr lang="da-DK" dirty="0"/>
              <a:t>Øvrige ungdomsuddannelser 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13F5B1C-E6B8-04F1-9420-2651AF427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 Kibsgaard, linkib@rm.dk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624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Forsker undersøger vækst i en petriskål">
            <a:extLst>
              <a:ext uri="{FF2B5EF4-FFF2-40B4-BE49-F238E27FC236}">
                <a16:creationId xmlns:a16="http://schemas.microsoft.com/office/drawing/2014/main" id="{B8E70245-EAAC-652A-9C05-00F535075A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6407" r="-1" b="9321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5DDFA2-4B16-7499-F885-1EBD14F9C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da-DK" dirty="0" err="1"/>
              <a:t>Chlamydia</a:t>
            </a:r>
            <a:r>
              <a:rPr lang="da-DK" dirty="0"/>
              <a:t> </a:t>
            </a:r>
            <a:r>
              <a:rPr lang="da-DK" dirty="0" err="1"/>
              <a:t>Trachomatis</a:t>
            </a:r>
            <a:r>
              <a:rPr lang="da-DK" dirty="0"/>
              <a:t> 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4ABA89D-DC1A-7653-6AEF-1232D665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76636" y="539496"/>
            <a:ext cx="5938836" cy="309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</a:rPr>
              <a:t>Line Kibsgaard, linkib@rm.dk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DDB0F04-70A3-974A-C448-9B5873A80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da-DK" dirty="0"/>
              <a:t>Fakultativt anaerob bakterie </a:t>
            </a:r>
          </a:p>
          <a:p>
            <a:r>
              <a:rPr lang="da-DK" dirty="0"/>
              <a:t>2 morfologiske typer: </a:t>
            </a:r>
          </a:p>
          <a:p>
            <a:r>
              <a:rPr lang="da-DK" dirty="0" err="1"/>
              <a:t>Elementary</a:t>
            </a:r>
            <a:r>
              <a:rPr lang="da-DK" dirty="0"/>
              <a:t> </a:t>
            </a:r>
            <a:r>
              <a:rPr lang="da-DK" dirty="0" err="1"/>
              <a:t>bodies</a:t>
            </a:r>
            <a:r>
              <a:rPr lang="da-DK" dirty="0"/>
              <a:t> (EB) – Infektiøs format – stabilt   </a:t>
            </a:r>
          </a:p>
          <a:p>
            <a:r>
              <a:rPr lang="da-DK" dirty="0" err="1"/>
              <a:t>Reticulate</a:t>
            </a:r>
            <a:r>
              <a:rPr lang="da-DK" dirty="0"/>
              <a:t> </a:t>
            </a:r>
            <a:r>
              <a:rPr lang="da-DK" dirty="0" err="1"/>
              <a:t>bodies</a:t>
            </a:r>
            <a:r>
              <a:rPr lang="da-DK" dirty="0"/>
              <a:t> (RB) – Metabolisk aktive – replicere i </a:t>
            </a:r>
            <a:r>
              <a:rPr lang="da-DK" dirty="0" err="1"/>
              <a:t>epithel</a:t>
            </a:r>
            <a:r>
              <a:rPr lang="da-DK" dirty="0"/>
              <a:t>-celler </a:t>
            </a:r>
          </a:p>
          <a:p>
            <a:r>
              <a:rPr lang="da-DK" dirty="0"/>
              <a:t>Intracellulært EB </a:t>
            </a:r>
            <a:r>
              <a:rPr lang="da-DK" dirty="0">
                <a:sym typeface="Wingdings" pitchFamily="2" charset="2"/>
              </a:rPr>
              <a:t> 6-8 h.  RB (18-24 h: Replikation)  48-72 h.  frigives EB </a:t>
            </a:r>
          </a:p>
          <a:p>
            <a:r>
              <a:rPr lang="da-DK" dirty="0">
                <a:sym typeface="Wingdings" pitchFamily="2" charset="2"/>
              </a:rPr>
              <a:t>Inkubationstid: 5-21 dage </a:t>
            </a:r>
          </a:p>
          <a:p>
            <a:r>
              <a:rPr lang="da-DK" dirty="0">
                <a:sym typeface="Wingdings" pitchFamily="2" charset="2"/>
              </a:rPr>
              <a:t>Asymptomatisk infektion (Kvinder: 80%, Mænd: 50%) </a:t>
            </a:r>
            <a:endParaRPr lang="da-DK" dirty="0"/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204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ryds og bolle i metal">
            <a:extLst>
              <a:ext uri="{FF2B5EF4-FFF2-40B4-BE49-F238E27FC236}">
                <a16:creationId xmlns:a16="http://schemas.microsoft.com/office/drawing/2014/main" id="{6E0D44E9-02C5-3468-4E4E-DCC766E755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27278" b="4538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68B8211-0B9F-4516-8771-3316E00D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3A2D6E-D791-E4A2-BFFE-B655B6A94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21" y="804520"/>
            <a:ext cx="6815731" cy="1049235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E"/>
                </a:solidFill>
              </a:rPr>
              <a:t>Komplikationer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7582E73-8B46-4A0E-944E-58357C80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789" y="1847088"/>
            <a:ext cx="6813363" cy="0"/>
          </a:xfrm>
          <a:prstGeom prst="line">
            <a:avLst/>
          </a:prstGeom>
          <a:ln w="31750">
            <a:solidFill>
              <a:srgbClr val="5685B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E115281-B5BA-21BC-3851-A07E4446B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421" y="2015733"/>
            <a:ext cx="6815731" cy="4021267"/>
          </a:xfrm>
        </p:spPr>
        <p:txBody>
          <a:bodyPr>
            <a:normAutofit/>
          </a:bodyPr>
          <a:lstStyle/>
          <a:p>
            <a:pPr>
              <a:buClr>
                <a:srgbClr val="5685B1"/>
              </a:buClr>
            </a:pPr>
            <a:r>
              <a:rPr lang="da-DK" dirty="0" err="1">
                <a:solidFill>
                  <a:srgbClr val="FFFFFE"/>
                </a:solidFill>
              </a:rPr>
              <a:t>Epididymitis</a:t>
            </a:r>
            <a:r>
              <a:rPr lang="da-DK" dirty="0">
                <a:solidFill>
                  <a:srgbClr val="FFFFFE"/>
                </a:solidFill>
              </a:rPr>
              <a:t> &lt; 35 år: &lt; </a:t>
            </a:r>
            <a:r>
              <a:rPr lang="da-DK" i="1" dirty="0">
                <a:solidFill>
                  <a:srgbClr val="FFFFFE"/>
                </a:solidFill>
              </a:rPr>
              <a:t>C. </a:t>
            </a:r>
            <a:r>
              <a:rPr lang="da-DK" i="1" dirty="0" err="1">
                <a:solidFill>
                  <a:srgbClr val="FFFFFE"/>
                </a:solidFill>
              </a:rPr>
              <a:t>Trachomatis</a:t>
            </a:r>
            <a:r>
              <a:rPr lang="da-DK" i="1" dirty="0">
                <a:solidFill>
                  <a:srgbClr val="FFFFFE"/>
                </a:solidFill>
              </a:rPr>
              <a:t> </a:t>
            </a:r>
          </a:p>
          <a:p>
            <a:pPr>
              <a:buClr>
                <a:srgbClr val="5685B1"/>
              </a:buClr>
            </a:pPr>
            <a:r>
              <a:rPr lang="da-DK" dirty="0">
                <a:solidFill>
                  <a:srgbClr val="FFFFFE"/>
                </a:solidFill>
              </a:rPr>
              <a:t>Heraf anbefalet </a:t>
            </a:r>
            <a:r>
              <a:rPr lang="da-DK" dirty="0" err="1">
                <a:solidFill>
                  <a:srgbClr val="FFFFFE"/>
                </a:solidFill>
              </a:rPr>
              <a:t>Doxycyklin</a:t>
            </a:r>
            <a:r>
              <a:rPr lang="da-DK" dirty="0">
                <a:solidFill>
                  <a:srgbClr val="FFFFFE"/>
                </a:solidFill>
              </a:rPr>
              <a:t> 100 mg x 2 i 10 dg.</a:t>
            </a:r>
          </a:p>
          <a:p>
            <a:pPr>
              <a:buClr>
                <a:srgbClr val="5685B1"/>
              </a:buClr>
            </a:pPr>
            <a:r>
              <a:rPr lang="da-DK" dirty="0" err="1">
                <a:solidFill>
                  <a:srgbClr val="FFFFFE"/>
                </a:solidFill>
              </a:rPr>
              <a:t>Salpingitis</a:t>
            </a:r>
            <a:r>
              <a:rPr lang="da-DK" dirty="0">
                <a:solidFill>
                  <a:srgbClr val="FFFFFE"/>
                </a:solidFill>
              </a:rPr>
              <a:t> &lt; 35 år: &lt; </a:t>
            </a:r>
            <a:r>
              <a:rPr lang="da-DK" i="1" dirty="0">
                <a:solidFill>
                  <a:srgbClr val="FFFFFE"/>
                </a:solidFill>
              </a:rPr>
              <a:t>C. </a:t>
            </a:r>
            <a:r>
              <a:rPr lang="da-DK" i="1" dirty="0" err="1">
                <a:solidFill>
                  <a:srgbClr val="FFFFFE"/>
                </a:solidFill>
              </a:rPr>
              <a:t>Trachomatis</a:t>
            </a:r>
            <a:r>
              <a:rPr lang="da-DK" i="1" dirty="0">
                <a:solidFill>
                  <a:srgbClr val="FFFFFE"/>
                </a:solidFill>
              </a:rPr>
              <a:t> </a:t>
            </a:r>
          </a:p>
          <a:p>
            <a:pPr>
              <a:buClr>
                <a:srgbClr val="5685B1"/>
              </a:buClr>
            </a:pPr>
            <a:r>
              <a:rPr lang="da-DK" dirty="0" err="1">
                <a:solidFill>
                  <a:srgbClr val="FFFFFE"/>
                </a:solidFill>
              </a:rPr>
              <a:t>Doxycyklin</a:t>
            </a:r>
            <a:r>
              <a:rPr lang="da-DK" dirty="0">
                <a:solidFill>
                  <a:srgbClr val="FFFFFE"/>
                </a:solidFill>
              </a:rPr>
              <a:t> 100 mg x 2 i 10 dg.</a:t>
            </a:r>
          </a:p>
          <a:p>
            <a:pPr>
              <a:buClr>
                <a:srgbClr val="5685B1"/>
              </a:buClr>
            </a:pPr>
            <a:r>
              <a:rPr lang="da-DK" i="1" dirty="0">
                <a:solidFill>
                  <a:srgbClr val="FFFFFE"/>
                </a:solidFill>
              </a:rPr>
              <a:t>M. </a:t>
            </a:r>
            <a:r>
              <a:rPr lang="da-DK" i="1" dirty="0" err="1">
                <a:solidFill>
                  <a:srgbClr val="FFFFFE"/>
                </a:solidFill>
              </a:rPr>
              <a:t>Genitalium</a:t>
            </a:r>
            <a:r>
              <a:rPr lang="da-DK" i="1" dirty="0">
                <a:solidFill>
                  <a:srgbClr val="FFFFFE"/>
                </a:solidFill>
              </a:rPr>
              <a:t> og M. </a:t>
            </a:r>
            <a:r>
              <a:rPr lang="da-DK" i="1" dirty="0" err="1">
                <a:solidFill>
                  <a:srgbClr val="FFFFFE"/>
                </a:solidFill>
              </a:rPr>
              <a:t>Hominis</a:t>
            </a:r>
            <a:endParaRPr lang="da-DK" i="1" dirty="0">
              <a:solidFill>
                <a:srgbClr val="FFFFFE"/>
              </a:solidFill>
            </a:endParaRPr>
          </a:p>
          <a:p>
            <a:pPr>
              <a:buClr>
                <a:srgbClr val="5685B1"/>
              </a:buClr>
            </a:pPr>
            <a:r>
              <a:rPr lang="da-DK" dirty="0" err="1">
                <a:solidFill>
                  <a:srgbClr val="FFFFFE"/>
                </a:solidFill>
              </a:rPr>
              <a:t>Proctitis</a:t>
            </a:r>
            <a:r>
              <a:rPr lang="da-DK" dirty="0">
                <a:solidFill>
                  <a:srgbClr val="FFFFFE"/>
                </a:solidFill>
              </a:rPr>
              <a:t> (analsex) </a:t>
            </a:r>
          </a:p>
          <a:p>
            <a:pPr>
              <a:buClr>
                <a:srgbClr val="5685B1"/>
              </a:buClr>
            </a:pPr>
            <a:r>
              <a:rPr lang="da-DK" i="1" dirty="0">
                <a:solidFill>
                  <a:srgbClr val="FFFFFE"/>
                </a:solidFill>
              </a:rPr>
              <a:t>C. </a:t>
            </a:r>
            <a:r>
              <a:rPr lang="da-DK" i="1" dirty="0" err="1">
                <a:solidFill>
                  <a:srgbClr val="FFFFFE"/>
                </a:solidFill>
              </a:rPr>
              <a:t>Trachomatis</a:t>
            </a:r>
            <a:r>
              <a:rPr lang="da-DK" i="1" dirty="0">
                <a:solidFill>
                  <a:srgbClr val="FFFFFE"/>
                </a:solidFill>
              </a:rPr>
              <a:t> </a:t>
            </a:r>
            <a:r>
              <a:rPr lang="da-DK" i="1" dirty="0" err="1">
                <a:solidFill>
                  <a:srgbClr val="FFFFFE"/>
                </a:solidFill>
              </a:rPr>
              <a:t>Genovar</a:t>
            </a:r>
            <a:r>
              <a:rPr lang="da-DK" i="1" dirty="0">
                <a:solidFill>
                  <a:srgbClr val="FFFFFE"/>
                </a:solidFill>
              </a:rPr>
              <a:t>. L</a:t>
            </a:r>
            <a:r>
              <a:rPr lang="da-DK" i="1" baseline="-25000" dirty="0">
                <a:solidFill>
                  <a:srgbClr val="FFFFFE"/>
                </a:solidFill>
              </a:rPr>
              <a:t>1,</a:t>
            </a:r>
            <a:r>
              <a:rPr lang="da-DK" i="1" dirty="0">
                <a:solidFill>
                  <a:srgbClr val="FFFFFE"/>
                </a:solidFill>
              </a:rPr>
              <a:t>, L</a:t>
            </a:r>
            <a:r>
              <a:rPr lang="da-DK" i="1" baseline="-25000" dirty="0">
                <a:solidFill>
                  <a:srgbClr val="FFFFFE"/>
                </a:solidFill>
              </a:rPr>
              <a:t>2</a:t>
            </a:r>
            <a:r>
              <a:rPr lang="da-DK" i="1" dirty="0">
                <a:solidFill>
                  <a:srgbClr val="FFFFFE"/>
                </a:solidFill>
              </a:rPr>
              <a:t>, L</a:t>
            </a:r>
            <a:r>
              <a:rPr lang="da-DK" i="1" baseline="-25000" dirty="0">
                <a:solidFill>
                  <a:srgbClr val="FFFFFE"/>
                </a:solidFill>
              </a:rPr>
              <a:t>2a</a:t>
            </a:r>
            <a:r>
              <a:rPr lang="da-DK" i="1" dirty="0">
                <a:solidFill>
                  <a:srgbClr val="FFFFFE"/>
                </a:solidFill>
              </a:rPr>
              <a:t>, L</a:t>
            </a:r>
            <a:r>
              <a:rPr lang="da-DK" i="1" baseline="-25000" dirty="0">
                <a:solidFill>
                  <a:srgbClr val="FFFFFE"/>
                </a:solidFill>
              </a:rPr>
              <a:t>3</a:t>
            </a:r>
            <a:r>
              <a:rPr lang="da-DK" i="1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D7C7244-D137-A8B2-2D65-BC8E2444C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0217" y="6205765"/>
            <a:ext cx="4117475" cy="30920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E"/>
                </a:solidFill>
              </a:rPr>
              <a:t>Line Kibsgaard, linkib@rm.dk</a:t>
            </a:r>
          </a:p>
        </p:txBody>
      </p:sp>
    </p:spTree>
    <p:extLst>
      <p:ext uri="{BB962C8B-B14F-4D97-AF65-F5344CB8AC3E}">
        <p14:creationId xmlns:p14="http://schemas.microsoft.com/office/powerpoint/2010/main" val="545681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5" descr="Opløsningen doseret med elektronisk pipette">
            <a:extLst>
              <a:ext uri="{FF2B5EF4-FFF2-40B4-BE49-F238E27FC236}">
                <a16:creationId xmlns:a16="http://schemas.microsoft.com/office/drawing/2014/main" id="{1247C75C-E9E8-73F7-1862-F854F7EACC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r="-1" b="15728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35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7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0896B1-B930-2F38-842C-16E4B559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da-DK" dirty="0"/>
              <a:t>DIAGNOSTIK 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8832A47-CB22-6405-2286-D4B06DB8F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76636" y="539496"/>
            <a:ext cx="5938836" cy="309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</a:rPr>
              <a:t>Line Kibsgaard, linkib@rm.dk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F31C864-CE92-AC8E-9040-77C0B1F7B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da-DK" dirty="0"/>
              <a:t>Urin-PCR </a:t>
            </a:r>
          </a:p>
          <a:p>
            <a:r>
              <a:rPr lang="da-DK" dirty="0"/>
              <a:t>Pos. vaginal el. </a:t>
            </a:r>
            <a:r>
              <a:rPr lang="da-DK" dirty="0" err="1"/>
              <a:t>cervix</a:t>
            </a:r>
            <a:r>
              <a:rPr lang="da-DK" dirty="0"/>
              <a:t>-podning </a:t>
            </a:r>
          </a:p>
          <a:p>
            <a:r>
              <a:rPr lang="da-DK" dirty="0"/>
              <a:t>Region Midt: Dobbelt-bestemmelse (Klamydia og Gonore) </a:t>
            </a:r>
          </a:p>
          <a:p>
            <a:r>
              <a:rPr lang="da-DK" dirty="0"/>
              <a:t>Advare imod test-kits (inkl. </a:t>
            </a:r>
            <a:r>
              <a:rPr lang="da-DK" i="1" dirty="0"/>
              <a:t>M. </a:t>
            </a:r>
            <a:r>
              <a:rPr lang="da-DK" i="1" dirty="0" err="1"/>
              <a:t>Genitalium</a:t>
            </a:r>
            <a:r>
              <a:rPr lang="da-DK" i="1" dirty="0"/>
              <a:t>) </a:t>
            </a:r>
          </a:p>
          <a:p>
            <a:r>
              <a:rPr lang="da-DK" dirty="0"/>
              <a:t>Empirisk behandling? </a:t>
            </a:r>
          </a:p>
          <a:p>
            <a:r>
              <a:rPr lang="da-DK" dirty="0"/>
              <a:t>Mest sandsynlige agens!</a:t>
            </a:r>
          </a:p>
        </p:txBody>
      </p:sp>
      <p:sp>
        <p:nvSpPr>
          <p:cNvPr id="43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647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EFDA1A-2A01-4C29-A5D0-AE6F050D0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Molekylærstruktur og periodisk system på et skrivebord">
            <a:extLst>
              <a:ext uri="{FF2B5EF4-FFF2-40B4-BE49-F238E27FC236}">
                <a16:creationId xmlns:a16="http://schemas.microsoft.com/office/drawing/2014/main" id="{5BAF8D0F-AD1C-00D6-6459-C0639FC6F0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</a:blip>
          <a:srcRect r="-1" b="15728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FD20E5-30AF-47B9-9256-2E8E904CB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EED8FD2C-FAA0-6545-A8A0-5A4D69E8A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da-DK" dirty="0"/>
              <a:t>Ekstra udfordring…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75AADE5-4F83-2542-8016-979A95A19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Line Kibsgaard, linkib@rm.dk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9D3810-B86F-4009-84EC-DE0FEABD6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10B4307-0830-7944-9F56-8031388FD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>
            <a:normAutofit/>
          </a:bodyPr>
          <a:lstStyle/>
          <a:p>
            <a:r>
              <a:rPr lang="da-DK" dirty="0"/>
              <a:t>Behandlingen af Klamydia </a:t>
            </a:r>
          </a:p>
          <a:p>
            <a:r>
              <a:rPr lang="da-DK" dirty="0"/>
              <a:t>Ændret sig over tid</a:t>
            </a:r>
          </a:p>
          <a:p>
            <a:r>
              <a:rPr lang="da-DK" dirty="0" err="1"/>
              <a:t>Azithromycin</a:t>
            </a:r>
            <a:r>
              <a:rPr lang="da-DK" dirty="0"/>
              <a:t> 1g/2g som monoterapi </a:t>
            </a:r>
          </a:p>
          <a:p>
            <a:r>
              <a:rPr lang="da-DK" dirty="0"/>
              <a:t>I 2019, </a:t>
            </a:r>
            <a:r>
              <a:rPr lang="da-DK" dirty="0" err="1"/>
              <a:t>venerea</a:t>
            </a:r>
            <a:r>
              <a:rPr lang="da-DK" dirty="0"/>
              <a:t>-udvalget under Dansk Dermatologisk Selskab (DDS) – anbefale </a:t>
            </a:r>
          </a:p>
          <a:p>
            <a:r>
              <a:rPr lang="da-DK" dirty="0" err="1"/>
              <a:t>Doxycyklin</a:t>
            </a:r>
            <a:r>
              <a:rPr lang="da-DK" dirty="0"/>
              <a:t> 100 mg x 2 i 7 dg. </a:t>
            </a:r>
          </a:p>
          <a:p>
            <a:r>
              <a:rPr lang="da-DK" dirty="0"/>
              <a:t>Europæiske og Amerikanske Venerologiske Guidelines </a:t>
            </a:r>
          </a:p>
          <a:p>
            <a:r>
              <a:rPr lang="da-DK" dirty="0"/>
              <a:t>I Region Midt, har vi valgt at bibeholde </a:t>
            </a:r>
            <a:r>
              <a:rPr lang="da-DK" dirty="0" err="1"/>
              <a:t>tbl</a:t>
            </a:r>
            <a:r>
              <a:rPr lang="da-DK" dirty="0"/>
              <a:t>. </a:t>
            </a:r>
            <a:r>
              <a:rPr lang="da-DK" dirty="0" err="1"/>
              <a:t>Azithromycin</a:t>
            </a:r>
            <a:r>
              <a:rPr lang="da-DK" dirty="0"/>
              <a:t> (fordele: Compliance) </a:t>
            </a:r>
          </a:p>
          <a:p>
            <a:endParaRPr lang="da-DK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33612A4-0B77-4479-B2AA-F17859955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78A367A-3E83-4B48-A0F7-43FBE3332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154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tetoskop">
            <a:extLst>
              <a:ext uri="{FF2B5EF4-FFF2-40B4-BE49-F238E27FC236}">
                <a16:creationId xmlns:a16="http://schemas.microsoft.com/office/drawing/2014/main" id="{05BD5730-9AEA-0361-FACD-FC0B939FA4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grayscl/>
          </a:blip>
          <a:srcRect t="15728" r="-1" b="-1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DFF40BD-3675-A6A6-7DC3-14697E6A3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da-DK" sz="2700" dirty="0"/>
              <a:t>Dobbeltpositive På tests fra almen praksis </a:t>
            </a:r>
            <a:br>
              <a:rPr lang="da-DK" sz="2700" dirty="0"/>
            </a:br>
            <a:r>
              <a:rPr lang="da-DK" sz="2700" dirty="0"/>
              <a:t>(+ Gonore) 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51080CB-80BD-C087-BE94-467FA7D7C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76636" y="539496"/>
            <a:ext cx="5938836" cy="309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Line Kibsgaard, linkib@rm.dk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3A7F707-3706-E7E5-068A-B59F8F8E0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da-DK" dirty="0"/>
              <a:t>Henvisning til Klinik for Kønssygdomme </a:t>
            </a:r>
          </a:p>
          <a:p>
            <a:r>
              <a:rPr lang="da-DK" dirty="0"/>
              <a:t>Til behandling, smitteopsporing, anmeldelse, vejledning </a:t>
            </a:r>
          </a:p>
          <a:p>
            <a:r>
              <a:rPr lang="da-DK" dirty="0"/>
              <a:t>+ podning fra ”alle stationer”</a:t>
            </a:r>
          </a:p>
          <a:p>
            <a:r>
              <a:rPr lang="da-DK" dirty="0"/>
              <a:t>Tonsiller </a:t>
            </a:r>
          </a:p>
          <a:p>
            <a:r>
              <a:rPr lang="da-DK" dirty="0" err="1"/>
              <a:t>Urethra</a:t>
            </a:r>
            <a:r>
              <a:rPr lang="da-DK" dirty="0"/>
              <a:t> </a:t>
            </a:r>
          </a:p>
          <a:p>
            <a:r>
              <a:rPr lang="da-DK" dirty="0" err="1"/>
              <a:t>Cervix</a:t>
            </a:r>
            <a:r>
              <a:rPr lang="da-DK" dirty="0"/>
              <a:t> og </a:t>
            </a:r>
          </a:p>
          <a:p>
            <a:r>
              <a:rPr lang="da-DK" dirty="0" err="1"/>
              <a:t>Rectum</a:t>
            </a:r>
            <a:r>
              <a:rPr lang="da-DK" dirty="0"/>
              <a:t> (overveje at spørge ind til symptomer på </a:t>
            </a:r>
            <a:r>
              <a:rPr lang="da-DK" dirty="0" err="1"/>
              <a:t>proctitis</a:t>
            </a:r>
            <a:r>
              <a:rPr lang="da-DK" dirty="0"/>
              <a:t> – seksuel praksis) </a:t>
            </a:r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130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Galleri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Galleri</Template>
  <TotalTime>4064</TotalTime>
  <Words>791</Words>
  <Application>Microsoft Office PowerPoint</Application>
  <PresentationFormat>Widescreen</PresentationFormat>
  <Paragraphs>98</Paragraphs>
  <Slides>10</Slides>
  <Notes>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5" baseType="lpstr">
      <vt:lpstr>Arial</vt:lpstr>
      <vt:lpstr>Calibri</vt:lpstr>
      <vt:lpstr>Gill Sans MT</vt:lpstr>
      <vt:lpstr>Wingdings</vt:lpstr>
      <vt:lpstr>Galleri</vt:lpstr>
      <vt:lpstr>Klinik for HUD- &amp; Kønssygdomme AUH</vt:lpstr>
      <vt:lpstr>PowerPoint-præsentation</vt:lpstr>
      <vt:lpstr>PowerPoint-præsentation</vt:lpstr>
      <vt:lpstr>Oktober 2022 </vt:lpstr>
      <vt:lpstr>Chlamydia Trachomatis </vt:lpstr>
      <vt:lpstr>Komplikationer</vt:lpstr>
      <vt:lpstr>DIAGNOSTIK </vt:lpstr>
      <vt:lpstr>Ekstra udfordring…</vt:lpstr>
      <vt:lpstr>Dobbeltpositive På tests fra almen praksis  (+ Gonore) </vt:lpstr>
      <vt:lpstr>”Take-home messages”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Brainstorm</dc:title>
  <dc:creator>Line Kibsgaard</dc:creator>
  <cp:lastModifiedBy>Gert Sund</cp:lastModifiedBy>
  <cp:revision>23</cp:revision>
  <dcterms:created xsi:type="dcterms:W3CDTF">2022-01-02T09:53:11Z</dcterms:created>
  <dcterms:modified xsi:type="dcterms:W3CDTF">2024-06-07T07:19:05Z</dcterms:modified>
</cp:coreProperties>
</file>