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2" r:id="rId3"/>
    <p:sldId id="755" r:id="rId4"/>
    <p:sldId id="756" r:id="rId5"/>
    <p:sldId id="802" r:id="rId6"/>
    <p:sldId id="765" r:id="rId7"/>
    <p:sldId id="780" r:id="rId8"/>
    <p:sldId id="804" r:id="rId9"/>
    <p:sldId id="805" r:id="rId10"/>
    <p:sldId id="783" r:id="rId11"/>
    <p:sldId id="380" r:id="rId12"/>
    <p:sldId id="779" r:id="rId13"/>
    <p:sldId id="754" r:id="rId14"/>
    <p:sldId id="778" r:id="rId15"/>
    <p:sldId id="806" r:id="rId16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4"/>
    <p:restoredTop sz="92177"/>
  </p:normalViewPr>
  <p:slideViewPr>
    <p:cSldViewPr>
      <p:cViewPr varScale="1">
        <p:scale>
          <a:sx n="120" d="100"/>
          <a:sy n="120" d="100"/>
        </p:scale>
        <p:origin x="19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E7D92C-C1D7-E74F-8527-48234C57C9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EE447-E6CB-094E-81FB-93D5252D5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3BFF0C-E6C8-7A49-A9BD-B653B157453B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4CAC32A-8AA1-1143-88E3-D816232E9A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5BBE10-8815-F343-818E-AAEBE97E2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71667-E564-0745-9C28-5596561E09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549DE-71ED-EF4F-B5A4-829784865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7F39A1D-CF25-834F-9EAC-1979210CE5C2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346B435D-195C-99C6-860B-CA9F6D4C7A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7B4293-FB0B-AE46-AD24-19D8D243222B}" type="slidenum">
              <a:rPr lang="da-DK" altLang="da-DK"/>
              <a:pPr algn="r" eaLnBrk="1" hangingPunct="1">
                <a:spcBef>
                  <a:spcPct val="0"/>
                </a:spcBef>
              </a:pPr>
              <a:t>2</a:t>
            </a:fld>
            <a:endParaRPr lang="da-DK" altLang="da-DK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E621A2A-C421-EA10-8AE2-388501BD0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8A881A-55AA-AFB8-79A1-6B702B4A0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8D4B2F1-BEFD-1B2F-CDFA-867ECADA1D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9A0774-D42E-E441-B2E9-88B1BCA51198}" type="slidenum">
              <a:rPr lang="da-DK" altLang="da-DK"/>
              <a:pPr algn="r" eaLnBrk="1" hangingPunct="1">
                <a:spcBef>
                  <a:spcPct val="0"/>
                </a:spcBef>
              </a:pPr>
              <a:t>12</a:t>
            </a:fld>
            <a:endParaRPr lang="da-DK" altLang="da-DK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C336398-80F5-A5C9-555D-E70A134AA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590E178-1F44-782A-13E1-3F7F6E78F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9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40DCF7F-DAD5-371E-FE9B-E301D1AEE5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ACBCFE-0469-7C4F-91F4-01F93781B424}" type="slidenum">
              <a:rPr lang="da-DK" altLang="da-DK"/>
              <a:pPr algn="r" eaLnBrk="1" hangingPunct="1">
                <a:spcBef>
                  <a:spcPct val="0"/>
                </a:spcBef>
              </a:pPr>
              <a:t>13</a:t>
            </a:fld>
            <a:endParaRPr lang="da-DK" altLang="da-DK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9EDF393-09F0-F10D-5649-273E297D4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EDDDAD4-2626-5C1C-01B6-D07CD508E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/>
            <a:r>
              <a:rPr lang="da-DK" altLang="da-DK">
                <a:latin typeface="Arial" panose="020B0604020202020204" pitchFamily="34" charset="0"/>
                <a:ea typeface="ＭＳ Ｐゴシック" panose="020B0600070205080204" pitchFamily="34" charset="-128"/>
              </a:rPr>
              <a:t>Afd V, lunge, reuma, onko, (hud, hæmatologer)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D75873E8-72F9-AB23-D461-5041CED68C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6BC221-8755-AB47-9502-B8902CA4F852}" type="slidenum">
              <a:rPr lang="da-DK" altLang="da-DK"/>
              <a:pPr algn="r" eaLnBrk="1" hangingPunct="1">
                <a:spcBef>
                  <a:spcPct val="0"/>
                </a:spcBef>
              </a:pPr>
              <a:t>3</a:t>
            </a:fld>
            <a:endParaRPr lang="da-DK" altLang="da-DK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8FA9D03-20F8-3E01-2489-64070E72C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FC39D8-F7A5-E6CC-19D3-3D725944D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B21332AA-FA4B-A1AA-0A26-A1CBBF03A0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D59AAC-3653-7440-A086-3EE87FF302E4}" type="slidenum">
              <a:rPr lang="da-DK" altLang="da-DK"/>
              <a:pPr algn="r" eaLnBrk="1" hangingPunct="1">
                <a:spcBef>
                  <a:spcPct val="0"/>
                </a:spcBef>
              </a:pPr>
              <a:t>4</a:t>
            </a:fld>
            <a:endParaRPr lang="da-DK" altLang="da-DK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DD1FF95-426B-B8B9-0280-C64C4D053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A1CF053-0522-453A-0B46-31490FDF4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D2B57E9-D437-0AAE-56E8-223719466D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38FFBA-2CA4-704B-877C-CD11C815DB07}" type="slidenum">
              <a:rPr lang="da-DK" altLang="da-DK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740DBBE5-9DDD-F332-C4DE-043EAD9DE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4F4671F-C4AA-56AA-A82B-7132350DA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16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DB034A2-C089-33E2-FE7C-B50C906CF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99269EA-E651-EF30-C144-9565B0315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50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8D4B2F1-BEFD-1B2F-CDFA-867ECADA1D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9A0774-D42E-E441-B2E9-88B1BCA51198}" type="slidenum">
              <a:rPr lang="da-DK" altLang="da-DK"/>
              <a:pPr algn="r" eaLnBrk="1" hangingPunct="1">
                <a:spcBef>
                  <a:spcPct val="0"/>
                </a:spcBef>
              </a:pPr>
              <a:t>8</a:t>
            </a:fld>
            <a:endParaRPr lang="da-DK" altLang="da-DK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C336398-80F5-A5C9-555D-E70A134AA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590E178-1F44-782A-13E1-3F7F6E78F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28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DB034A2-C089-33E2-FE7C-B50C906CF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99269EA-E651-EF30-C144-9565B0315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35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DB034A2-C089-33E2-FE7C-B50C906CF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99269EA-E651-EF30-C144-9565B0315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94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0660FD35-65C0-3F9A-9854-575187B27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460495-86BD-2944-BBA3-16217EF00875}" type="slidenum">
              <a:rPr lang="da-DK" altLang="da-DK"/>
              <a:pPr algn="r" eaLnBrk="1" hangingPunct="1">
                <a:spcBef>
                  <a:spcPct val="0"/>
                </a:spcBef>
              </a:pPr>
              <a:t>11</a:t>
            </a:fld>
            <a:endParaRPr lang="da-DK" altLang="da-DK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E7A088B-D8BD-6A01-A797-734DEC8FB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BD7943C-4675-1A1F-2CDC-F9B339F1D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>
                <a:ea typeface="ＭＳ Ｐゴシック" panose="020B0600070205080204" pitchFamily="34" charset="-128"/>
              </a:rPr>
              <a:t>Øges med 28%</a:t>
            </a:r>
          </a:p>
          <a:p>
            <a:r>
              <a:rPr lang="da-DK" altLang="da-DK">
                <a:ea typeface="ＭＳ Ｐゴシック" panose="020B0600070205080204" pitchFamily="34" charset="-128"/>
              </a:rPr>
              <a:t>Over 40 år: fra 21% til 36%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F9D8-6D70-6E7B-D55E-B7059941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096F-DEC3-AD49-858E-1CA462E5FAED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9E562-A9B5-32D0-C495-7C4E3DE9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0B9F7-F37F-FA73-522E-AA0CAE3E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8B22C-8EB0-F841-B076-632E2D47E5D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4224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AC414-54D8-D628-B803-846C6DFF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5F49-7E8E-E843-9318-42CAB3DF7838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FC774-E0E8-3013-7ED9-DD2B8280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BE6E9-8B3B-AEBC-DCFF-FB94FE61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CA506-1E07-0445-8DFD-A5A4F1A09EE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1186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5F894-1DB7-5F49-5D91-48BB548A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BA78-27B9-164B-9B6C-240AFE6D2896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A0D6E-5E0B-AC59-D7DC-A2561500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F1FAC-A1E1-248A-4F14-EE327C65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AD1B-EB9B-D144-8F41-3E5952EBD07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5618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64DA2-03C5-E415-1482-AB15FE66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6AC7-B1D4-AA4A-9955-5537BBE58CDA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49BE-FB85-578D-FC4A-D46A5313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70ED-B766-7287-9B15-3661212C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98AC0-98A8-C141-A18A-AFA660A4C5C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8042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2341D-14F8-6279-1823-F3EDD9EB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FDD2-5C61-9D4A-B486-0D9901520D0B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87398-34AF-AA37-82B7-695301B9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EB882-3B1B-0B05-A2F7-7D54E132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CBF48-243D-3D4E-9A48-A3C0B5B4CAB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2358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695E5-B9CB-0FC9-F9FE-34F2E228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310D-2658-7943-9813-5DD8CB8FAA4E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BDF876-1F00-11EA-7204-A1F3FA46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8D345C-D8DC-1D01-A8CE-6DD8F48A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2ED7-24E1-CC47-AFC2-E36AEEAB5D2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6334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95603C-2B0F-C63A-6CCE-BD0207A5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61B7-87A9-5247-B8BA-E737937041C6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9CFFD6-A607-F4BA-739F-FFF897BE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2DBA3A-7E57-7908-8AAB-4F26BF64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0DB69-9A89-3E45-8813-C4B122A126E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5115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6D78FC-C4FC-5D5B-DC6D-9F9AB003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4547-9766-A745-B6B2-C32A0B60D01E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B0F81A-A2C6-29F7-EDC7-BFB86681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95A313-D743-3EDF-C1E9-8C755443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FA351-3C3B-184C-9CD1-C902BD8760E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9014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B56D80-9681-5982-F309-0FD8F5A6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68C7-6E21-1549-B804-3F45A25FF916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9C4364-491C-463D-DBB5-C7BDD889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1460E9-4D38-BD4D-F75A-84399BDE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4575A-3BAB-CE4D-ABC5-263C4BDE901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2231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1F507C-AFC2-837B-5257-4F535CA2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2ED0-3C3D-C74F-AF3E-ACF470484990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9A096B-4E8C-FBCF-3185-BFB7D1E8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7710E0-35B6-C78D-C7B2-211150AB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EFD6A-4AF0-A049-9E21-4C3F1C343A4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32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AA4CC3-28D7-52B8-E641-E88501A8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2574-2FAE-8F49-A280-9C21BAD74411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80A20B-3139-FF1D-1242-BBE401503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116977-151A-1BAE-1EF3-F8D91528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3A580-176B-8642-AEF3-0574F31A4C9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4486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0140ED-43C2-AD11-F058-D2C9FE5115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da-DK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0745C8D-4A86-2208-3EB7-8CDEA97D86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da-DK" alt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ED03D-4735-BE4A-9E70-A19EE23E0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EAC0ED-3810-8D41-B7FE-B41CB32BEB1A}" type="datetimeFigureOut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91060-2690-A744-BDCB-75145440D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B2FB-A138-6344-854D-9B9EFFBAF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E226B35-B59F-8F43-9897-235DBE8BFDEC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lede 2">
            <a:extLst>
              <a:ext uri="{FF2B5EF4-FFF2-40B4-BE49-F238E27FC236}">
                <a16:creationId xmlns:a16="http://schemas.microsoft.com/office/drawing/2014/main" id="{2DC4B57C-5054-FED1-C286-2F3E00C6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13000"/>
            <a:ext cx="25019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9ABF3B1D-DDB7-2616-12FA-9A7E64970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75" y="2255838"/>
            <a:ext cx="7993063" cy="1470025"/>
          </a:xfrm>
        </p:spPr>
        <p:txBody>
          <a:bodyPr/>
          <a:lstStyle/>
          <a:p>
            <a:pPr eaLnBrk="1" hangingPunct="1"/>
            <a:br>
              <a:rPr lang="da-DK" altLang="da-DK" dirty="0">
                <a:ea typeface="ＭＳ Ｐゴシック" panose="020B0600070205080204" pitchFamily="34" charset="-128"/>
              </a:rPr>
            </a:br>
            <a:r>
              <a:rPr lang="da-DK" altLang="da-DK" sz="3600" b="1" dirty="0">
                <a:ea typeface="ＭＳ Ｐゴシック" panose="020B0600070205080204" pitchFamily="34" charset="-128"/>
              </a:rPr>
              <a:t>Behandling af Cystisk Fibrose</a:t>
            </a:r>
            <a:br>
              <a:rPr lang="da-DK" altLang="da-DK" sz="3600" b="1" dirty="0">
                <a:ea typeface="ＭＳ Ｐゴシック" panose="020B0600070205080204" pitchFamily="34" charset="-128"/>
              </a:rPr>
            </a:br>
            <a:r>
              <a:rPr lang="da-DK" altLang="da-DK" sz="3600" b="1" dirty="0">
                <a:ea typeface="ＭＳ Ｐゴシック" panose="020B0600070205080204" pitchFamily="34" charset="-128"/>
              </a:rPr>
              <a:t>- en stille revolution</a:t>
            </a:r>
            <a:br>
              <a:rPr lang="da-DK" altLang="da-DK" dirty="0">
                <a:ea typeface="ＭＳ Ｐゴシック" panose="020B0600070205080204" pitchFamily="34" charset="-128"/>
              </a:rPr>
            </a:br>
            <a:r>
              <a:rPr lang="da-DK" altLang="da-DK" sz="3200" b="1" dirty="0">
                <a:ea typeface="ＭＳ Ｐゴシック" panose="020B0600070205080204" pitchFamily="34" charset="-128"/>
              </a:rPr>
              <a:t> </a:t>
            </a:r>
            <a:br>
              <a:rPr lang="da-DK" altLang="da-DK" sz="3200" b="1" dirty="0">
                <a:ea typeface="ＭＳ Ｐゴシック" panose="020B0600070205080204" pitchFamily="34" charset="-128"/>
              </a:rPr>
            </a:br>
            <a:endParaRPr lang="da-DK" altLang="da-DK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14339" name="Rectangle 14">
            <a:extLst>
              <a:ext uri="{FF2B5EF4-FFF2-40B4-BE49-F238E27FC236}">
                <a16:creationId xmlns:a16="http://schemas.microsoft.com/office/drawing/2014/main" id="{05E60C63-DF7D-0231-A37D-BD7442B0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14341" name="Subtitle 2">
            <a:extLst>
              <a:ext uri="{FF2B5EF4-FFF2-40B4-BE49-F238E27FC236}">
                <a16:creationId xmlns:a16="http://schemas.microsoft.com/office/drawing/2014/main" id="{4B05367F-18C0-D4D8-5BB7-D5EA35D282BE}"/>
              </a:ext>
            </a:extLst>
          </p:cNvPr>
          <p:cNvSpPr txBox="1">
            <a:spLocks/>
          </p:cNvSpPr>
          <p:nvPr/>
        </p:nvSpPr>
        <p:spPr bwMode="auto">
          <a:xfrm>
            <a:off x="933450" y="4498975"/>
            <a:ext cx="43926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a-DK" altLang="da-DK" sz="2000" b="1">
                <a:solidFill>
                  <a:srgbClr val="898989"/>
                </a:solidFill>
              </a:rPr>
              <a:t>Søren Jensen-Fangel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a-DK" altLang="da-DK" sz="2000" b="1">
                <a:solidFill>
                  <a:srgbClr val="898989"/>
                </a:solidFill>
              </a:rPr>
              <a:t>Overlæge, dr med, klinisk lektor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a-DK" altLang="da-DK" sz="2000" b="1">
                <a:solidFill>
                  <a:srgbClr val="898989"/>
                </a:solidFill>
              </a:rPr>
              <a:t>Infektionssygdomme AUH</a:t>
            </a:r>
          </a:p>
        </p:txBody>
      </p:sp>
      <p:sp>
        <p:nvSpPr>
          <p:cNvPr id="14342" name="AutoShape 14" descr="Billedresultat for rheumatoid arthritis">
            <a:extLst>
              <a:ext uri="{FF2B5EF4-FFF2-40B4-BE49-F238E27FC236}">
                <a16:creationId xmlns:a16="http://schemas.microsoft.com/office/drawing/2014/main" id="{CCD33D83-199D-83DD-3519-FC87C3C21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63B84312-6BA3-3CC6-124B-B3C5EA0AFCE7}"/>
              </a:ext>
            </a:extLst>
          </p:cNvPr>
          <p:cNvGrpSpPr/>
          <p:nvPr/>
        </p:nvGrpSpPr>
        <p:grpSpPr>
          <a:xfrm>
            <a:off x="0" y="0"/>
            <a:ext cx="9144000" cy="1341438"/>
            <a:chOff x="0" y="0"/>
            <a:chExt cx="9144000" cy="1341438"/>
          </a:xfrm>
        </p:grpSpPr>
        <p:pic>
          <p:nvPicPr>
            <p:cNvPr id="3" name="Picture 5" descr="483px-Lungs_diagram_simple">
              <a:extLst>
                <a:ext uri="{FF2B5EF4-FFF2-40B4-BE49-F238E27FC236}">
                  <a16:creationId xmlns:a16="http://schemas.microsoft.com/office/drawing/2014/main" id="{21C870DC-A081-AC08-A302-8B82EDF4F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15888"/>
              <a:ext cx="839787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Michaela">
              <a:extLst>
                <a:ext uri="{FF2B5EF4-FFF2-40B4-BE49-F238E27FC236}">
                  <a16:creationId xmlns:a16="http://schemas.microsoft.com/office/drawing/2014/main" id="{7490A6FD-9B78-1317-0C0E-E327A9588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922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cepacia onion pic">
              <a:extLst>
                <a:ext uri="{FF2B5EF4-FFF2-40B4-BE49-F238E27FC236}">
                  <a16:creationId xmlns:a16="http://schemas.microsoft.com/office/drawing/2014/main" id="{57B49A2D-25DC-186F-6D97-B4D5ADE4F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0"/>
              <a:ext cx="17303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mette_1_0">
              <a:extLst>
                <a:ext uri="{FF2B5EF4-FFF2-40B4-BE49-F238E27FC236}">
                  <a16:creationId xmlns:a16="http://schemas.microsoft.com/office/drawing/2014/main" id="{42B552B8-4384-05CE-A8FA-ACC14A589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0"/>
              <a:ext cx="1277938" cy="118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DC56A9F-016B-D914-DCA9-7367151E9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638" y="0"/>
              <a:ext cx="1630362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CFTRdiagramLarge">
              <a:extLst>
                <a:ext uri="{FF2B5EF4-FFF2-40B4-BE49-F238E27FC236}">
                  <a16:creationId xmlns:a16="http://schemas.microsoft.com/office/drawing/2014/main" id="{3860AA93-CB81-E843-18E6-B7CD39406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0"/>
              <a:ext cx="122872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mouth">
              <a:extLst>
                <a:ext uri="{FF2B5EF4-FFF2-40B4-BE49-F238E27FC236}">
                  <a16:creationId xmlns:a16="http://schemas.microsoft.com/office/drawing/2014/main" id="{127058F3-9B0B-94D9-46A5-ADB3FEFFE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260350"/>
              <a:ext cx="1150937" cy="81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25DB2FE8-8E9A-5037-C0F1-68517F185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25538"/>
              <a:ext cx="9144000" cy="2159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>
            <a:extLst>
              <a:ext uri="{FF2B5EF4-FFF2-40B4-BE49-F238E27FC236}">
                <a16:creationId xmlns:a16="http://schemas.microsoft.com/office/drawing/2014/main" id="{88585D4E-007B-B0D8-3C5D-7C30088D5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7416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Færre ”kroniske” lungeforandringer?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000" b="1" dirty="0">
                <a:latin typeface="Arial" panose="020B0604020202020204" pitchFamily="34" charset="0"/>
              </a:rPr>
              <a:t>Case – CT lunger før og 3 år efter ETI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CC6F12E-E026-9AF8-E9B3-412D6B10E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322288" cy="410185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1BEC59F-AAC0-D8C6-9B68-B80F6F6BD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4" y="1916832"/>
            <a:ext cx="361679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506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4">
            <a:extLst>
              <a:ext uri="{FF2B5EF4-FFF2-40B4-BE49-F238E27FC236}">
                <a16:creationId xmlns:a16="http://schemas.microsoft.com/office/drawing/2014/main" id="{B988C7B8-4CAD-4993-1720-F39EC9359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27650" name="TextBox 13">
            <a:extLst>
              <a:ext uri="{FF2B5EF4-FFF2-40B4-BE49-F238E27FC236}">
                <a16:creationId xmlns:a16="http://schemas.microsoft.com/office/drawing/2014/main" id="{978D179E-EB17-4873-C6B1-F8CBAA68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799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>
                <a:latin typeface="Arial" panose="020B0604020202020204" pitchFamily="34" charset="0"/>
              </a:rPr>
              <a:t>CF udvikling kommende år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880544-8F96-D946-B692-1DAC2B0F2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4789488"/>
            <a:ext cx="8651875" cy="15922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da-DK" sz="2000" b="1" dirty="0"/>
              <a:t>Udvikling: </a:t>
            </a:r>
          </a:p>
          <a:p>
            <a:pPr lvl="1">
              <a:defRPr/>
            </a:pPr>
            <a:r>
              <a:rPr lang="da-DK" sz="2000" b="1" dirty="0"/>
              <a:t>Flere voksne, fortsat komplekse forløb, fortsat højtspecialiseret funktion</a:t>
            </a:r>
          </a:p>
          <a:p>
            <a:pPr lvl="1">
              <a:defRPr/>
            </a:pPr>
            <a:r>
              <a:rPr lang="da-DK" sz="2000" b="1" dirty="0"/>
              <a:t>AUH Infektionssygdomme: </a:t>
            </a:r>
          </a:p>
          <a:p>
            <a:pPr lvl="2">
              <a:defRPr/>
            </a:pPr>
            <a:r>
              <a:rPr lang="da-DK" sz="2000" b="1" dirty="0"/>
              <a:t>2022: 120 patienter   2025: 150 patienter</a:t>
            </a:r>
          </a:p>
        </p:txBody>
      </p:sp>
      <p:pic>
        <p:nvPicPr>
          <p:cNvPr id="27652" name="Billede 3">
            <a:extLst>
              <a:ext uri="{FF2B5EF4-FFF2-40B4-BE49-F238E27FC236}">
                <a16:creationId xmlns:a16="http://schemas.microsoft.com/office/drawing/2014/main" id="{2F15B569-CA33-7D08-1A24-0B5E67E3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38" y="1429227"/>
            <a:ext cx="5164634" cy="367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Billede 5">
            <a:extLst>
              <a:ext uri="{FF2B5EF4-FFF2-40B4-BE49-F238E27FC236}">
                <a16:creationId xmlns:a16="http://schemas.microsoft.com/office/drawing/2014/main" id="{9922DE93-A63A-0F3E-8861-171F6060B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4488"/>
            <a:ext cx="2936577" cy="106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Billede 6">
            <a:extLst>
              <a:ext uri="{FF2B5EF4-FFF2-40B4-BE49-F238E27FC236}">
                <a16:creationId xmlns:a16="http://schemas.microsoft.com/office/drawing/2014/main" id="{B52D7D4B-17C4-723C-5AE8-1EAD9B20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78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3">
            <a:extLst>
              <a:ext uri="{FF2B5EF4-FFF2-40B4-BE49-F238E27FC236}">
                <a16:creationId xmlns:a16="http://schemas.microsoft.com/office/drawing/2014/main" id="{015884A7-ABFE-A71F-32E7-0351DA9A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71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>
            <a:extLst>
              <a:ext uri="{FF2B5EF4-FFF2-40B4-BE49-F238E27FC236}">
                <a16:creationId xmlns:a16="http://schemas.microsoft.com/office/drawing/2014/main" id="{28201ABC-1C5C-B34C-878E-3A85F480002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85875"/>
            <a:ext cx="8291513" cy="5121275"/>
          </a:xfrm>
        </p:spPr>
        <p:txBody>
          <a:bodyPr/>
          <a:lstStyle/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da-DK" altLang="da-DK" sz="2400" dirty="0">
                <a:ea typeface="ＭＳ Ｐゴシック" panose="020B0600070205080204" pitchFamily="34" charset="-128"/>
              </a:rPr>
              <a:t>Udbrede kendskabet til den medicinske ”CF Revolution”</a:t>
            </a:r>
          </a:p>
          <a:p>
            <a:pPr lvl="1" eaLnBrk="1" hangingPunct="1"/>
            <a:r>
              <a:rPr lang="da-DK" altLang="da-DK" sz="2000" dirty="0">
                <a:ea typeface="ＭＳ Ｐゴシック" panose="020B0600070205080204" pitchFamily="34" charset="-128"/>
              </a:rPr>
              <a:t>Betydning for rådgivning, bærerscreening </a:t>
            </a:r>
            <a:r>
              <a:rPr lang="da-DK" altLang="da-DK" sz="2000" dirty="0" err="1">
                <a:ea typeface="ＭＳ Ｐゴシック" panose="020B0600070205080204" pitchFamily="34" charset="-128"/>
              </a:rPr>
              <a:t>etc</a:t>
            </a:r>
            <a:endParaRPr lang="da-DK" altLang="da-DK" sz="20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da-DK" altLang="da-DK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da-DK" altLang="da-DK" sz="2400" dirty="0">
                <a:ea typeface="ＭＳ Ｐゴシック" panose="020B0600070205080204" pitchFamily="34" charset="-128"/>
              </a:rPr>
              <a:t>Markant ændret sundhedstilstand og livstidsudsigt</a:t>
            </a:r>
          </a:p>
          <a:p>
            <a:pPr lvl="1" eaLnBrk="1" hangingPunct="1"/>
            <a:r>
              <a:rPr lang="da-DK" altLang="da-DK" sz="2000" dirty="0">
                <a:ea typeface="ＭＳ Ｐゴシック" panose="020B0600070205080204" pitchFamily="34" charset="-128"/>
              </a:rPr>
              <a:t>Betydning for ”livsvalg” (Karriere, familie, fritidsaktiviteter mm)</a:t>
            </a:r>
          </a:p>
          <a:p>
            <a:pPr lvl="1" eaLnBrk="1" hangingPunct="1"/>
            <a:r>
              <a:rPr lang="da-DK" altLang="da-DK" sz="2000" dirty="0">
                <a:ea typeface="ＭＳ Ｐゴシック" panose="020B0600070205080204" pitchFamily="34" charset="-128"/>
              </a:rPr>
              <a:t>Milepæl = mental udfordring</a:t>
            </a:r>
          </a:p>
          <a:p>
            <a:pPr lvl="1" eaLnBrk="1" hangingPunct="1"/>
            <a:r>
              <a:rPr lang="da-DK" altLang="da-DK" sz="2000" dirty="0">
                <a:ea typeface="ＭＳ Ｐゴシック" panose="020B0600070205080204" pitchFamily="34" charset="-128"/>
              </a:rPr>
              <a:t>Numerisk flere med CF</a:t>
            </a:r>
          </a:p>
          <a:p>
            <a:pPr lvl="2" eaLnBrk="1" hangingPunct="1"/>
            <a:r>
              <a:rPr lang="da-DK" altLang="da-DK" sz="2000" dirty="0">
                <a:ea typeface="ＭＳ Ｐゴシック" panose="020B0600070205080204" pitchFamily="34" charset="-128"/>
              </a:rPr>
              <a:t>Med kroniske CF relaterede sygdomme</a:t>
            </a:r>
          </a:p>
          <a:p>
            <a:pPr lvl="2" eaLnBrk="1" hangingPunct="1"/>
            <a:r>
              <a:rPr lang="da-DK" altLang="da-DK" sz="2000" dirty="0">
                <a:ea typeface="ＭＳ Ｐゴシック" panose="020B0600070205080204" pitchFamily="34" charset="-128"/>
              </a:rPr>
              <a:t>Med nye CF relaterede sygdomme (metabolisk syndrom, cancere)</a:t>
            </a:r>
          </a:p>
          <a:p>
            <a:pPr lvl="2" eaLnBrk="1" hangingPunct="1"/>
            <a:r>
              <a:rPr lang="da-DK" altLang="da-DK" sz="2000" dirty="0">
                <a:ea typeface="ＭＳ Ｐゴシック" panose="020B0600070205080204" pitchFamily="34" charset="-128"/>
              </a:rPr>
              <a:t>Med ikke-CF relaterede tilstande</a:t>
            </a:r>
          </a:p>
          <a:p>
            <a:pPr lvl="2" eaLnBrk="1" hangingPunct="1"/>
            <a:endParaRPr lang="da-DK" altLang="da-DK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da-DK" altLang="da-DK" sz="2400" dirty="0">
                <a:ea typeface="ＭＳ Ｐゴシック" panose="020B0600070205080204" pitchFamily="34" charset="-128"/>
              </a:rPr>
              <a:t>CF - ikke kun lunger. Multiorgansygdom.</a:t>
            </a:r>
          </a:p>
          <a:p>
            <a:pPr lvl="1" eaLnBrk="1" hangingPunct="1">
              <a:buFontTx/>
              <a:buNone/>
            </a:pPr>
            <a:endParaRPr lang="da-DK" altLang="da-DK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</p:txBody>
      </p:sp>
      <p:sp>
        <p:nvSpPr>
          <p:cNvPr id="23554" name="TextBox 13">
            <a:extLst>
              <a:ext uri="{FF2B5EF4-FFF2-40B4-BE49-F238E27FC236}">
                <a16:creationId xmlns:a16="http://schemas.microsoft.com/office/drawing/2014/main" id="{64021EEF-107A-7708-3EE4-20B0663C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60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CF indslag – hvorfor relevant for almen praksis??</a:t>
            </a:r>
          </a:p>
        </p:txBody>
      </p:sp>
      <p:sp>
        <p:nvSpPr>
          <p:cNvPr id="23555" name="Rectangle 13">
            <a:extLst>
              <a:ext uri="{FF2B5EF4-FFF2-40B4-BE49-F238E27FC236}">
                <a16:creationId xmlns:a16="http://schemas.microsoft.com/office/drawing/2014/main" id="{88EE1C86-F683-AE94-D3BA-4DC9055F0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71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pic>
        <p:nvPicPr>
          <p:cNvPr id="2" name="Billede 2">
            <a:extLst>
              <a:ext uri="{FF2B5EF4-FFF2-40B4-BE49-F238E27FC236}">
                <a16:creationId xmlns:a16="http://schemas.microsoft.com/office/drawing/2014/main" id="{BA8D09A5-BB79-3F38-D2CE-FB52BA51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9"/>
          <a:stretch/>
        </p:blipFill>
        <p:spPr bwMode="auto">
          <a:xfrm>
            <a:off x="7812360" y="2060848"/>
            <a:ext cx="1172197" cy="16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E9FAC49A-2659-F3CC-C942-3981410D7A02}"/>
              </a:ext>
            </a:extLst>
          </p:cNvPr>
          <p:cNvGrpSpPr>
            <a:grpSpLocks/>
          </p:cNvGrpSpPr>
          <p:nvPr/>
        </p:nvGrpSpPr>
        <p:grpSpPr bwMode="auto">
          <a:xfrm>
            <a:off x="0" y="1125538"/>
            <a:ext cx="9144000" cy="5732462"/>
            <a:chOff x="0" y="709"/>
            <a:chExt cx="5760" cy="3611"/>
          </a:xfrm>
        </p:grpSpPr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FCB29378-E0F3-D4FE-7EB8-748A3EBB9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09"/>
              <a:ext cx="5760" cy="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latin typeface="Arial" panose="020B0604020202020204" pitchFamily="34" charset="0"/>
              </a:endParaRPr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23172FF1-5498-FC14-2A37-F2AE19A7A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84"/>
              <a:ext cx="5760" cy="13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681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4">
            <a:extLst>
              <a:ext uri="{FF2B5EF4-FFF2-40B4-BE49-F238E27FC236}">
                <a16:creationId xmlns:a16="http://schemas.microsoft.com/office/drawing/2014/main" id="{38C42072-2448-B875-41E2-A94E1397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pic>
        <p:nvPicPr>
          <p:cNvPr id="21506" name="Billede 1">
            <a:extLst>
              <a:ext uri="{FF2B5EF4-FFF2-40B4-BE49-F238E27FC236}">
                <a16:creationId xmlns:a16="http://schemas.microsoft.com/office/drawing/2014/main" id="{AA1E1BC0-25B8-3D36-EF3B-6924C0518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260475"/>
            <a:ext cx="67976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3">
            <a:extLst>
              <a:ext uri="{FF2B5EF4-FFF2-40B4-BE49-F238E27FC236}">
                <a16:creationId xmlns:a16="http://schemas.microsoft.com/office/drawing/2014/main" id="{BBCC3414-FE29-AE40-90CC-6F0ED938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71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21508" name="TextBox 13">
            <a:extLst>
              <a:ext uri="{FF2B5EF4-FFF2-40B4-BE49-F238E27FC236}">
                <a16:creationId xmlns:a16="http://schemas.microsoft.com/office/drawing/2014/main" id="{D985E539-5950-5AA9-F207-DBC1D165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6913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>
                <a:latin typeface="Arial" panose="020B0604020202020204" pitchFamily="34" charset="0"/>
              </a:rPr>
              <a:t>Cystisk Fibrose = Multiorgan sygdom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lede 2">
            <a:extLst>
              <a:ext uri="{FF2B5EF4-FFF2-40B4-BE49-F238E27FC236}">
                <a16:creationId xmlns:a16="http://schemas.microsoft.com/office/drawing/2014/main" id="{FFD86FAD-F187-39CA-46B2-589B0DAD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13000"/>
            <a:ext cx="25019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>
            <a:extLst>
              <a:ext uri="{FF2B5EF4-FFF2-40B4-BE49-F238E27FC236}">
                <a16:creationId xmlns:a16="http://schemas.microsoft.com/office/drawing/2014/main" id="{F2159B94-3B7F-6E91-70F3-C2738FF64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468" y="2570162"/>
            <a:ext cx="7993063" cy="1470025"/>
          </a:xfrm>
        </p:spPr>
        <p:txBody>
          <a:bodyPr/>
          <a:lstStyle/>
          <a:p>
            <a:pPr eaLnBrk="1" hangingPunct="1"/>
            <a:br>
              <a:rPr lang="da-DK" altLang="da-DK" dirty="0">
                <a:ea typeface="ＭＳ Ｐゴシック" panose="020B0600070205080204" pitchFamily="34" charset="-128"/>
              </a:rPr>
            </a:br>
            <a:r>
              <a:rPr lang="da-DK" altLang="da-DK" sz="3600" b="1" dirty="0">
                <a:ea typeface="ＭＳ Ｐゴシック" panose="020B0600070205080204" pitchFamily="34" charset="-128"/>
              </a:rPr>
              <a:t>Tak</a:t>
            </a:r>
            <a:r>
              <a:rPr lang="da-DK" altLang="da-DK" sz="3600" b="1" dirty="0">
                <a:ea typeface="ＭＳ Ｐゴシック" panose="020B0600070205080204" pitchFamily="34" charset="-128"/>
                <a:sym typeface="Wingdings" pitchFamily="2" charset="2"/>
              </a:rPr>
              <a:t> – på vegne af CF teamet AUH</a:t>
            </a:r>
            <a:br>
              <a:rPr lang="da-DK" altLang="da-DK" sz="3600" b="1" dirty="0">
                <a:ea typeface="ＭＳ Ｐゴシック" panose="020B0600070205080204" pitchFamily="34" charset="-128"/>
                <a:sym typeface="Wingdings" pitchFamily="2" charset="2"/>
              </a:rPr>
            </a:br>
            <a:r>
              <a:rPr lang="da-DK" altLang="da-DK" sz="2800" b="1" dirty="0">
                <a:ea typeface="ＭＳ Ｐゴシック" panose="020B0600070205080204" pitchFamily="34" charset="-128"/>
                <a:sym typeface="Wingdings" pitchFamily="2" charset="2"/>
              </a:rPr>
              <a:t>E-mail: </a:t>
            </a:r>
            <a:r>
              <a:rPr lang="da-DK" altLang="da-DK" sz="2800" b="1" dirty="0" err="1">
                <a:ea typeface="ＭＳ Ｐゴシック" panose="020B0600070205080204" pitchFamily="34" charset="-128"/>
                <a:sym typeface="Wingdings" pitchFamily="2" charset="2"/>
              </a:rPr>
              <a:t>sorjes@rm.dk</a:t>
            </a:r>
            <a:r>
              <a:rPr lang="da-DK" altLang="da-DK" dirty="0">
                <a:ea typeface="ＭＳ Ｐゴシック" panose="020B0600070205080204" pitchFamily="34" charset="-128"/>
              </a:rPr>
              <a:t>	</a:t>
            </a:r>
            <a:br>
              <a:rPr lang="da-DK" altLang="da-DK" dirty="0">
                <a:ea typeface="ＭＳ Ｐゴシック" panose="020B0600070205080204" pitchFamily="34" charset="-128"/>
              </a:rPr>
            </a:br>
            <a:r>
              <a:rPr lang="da-DK" altLang="da-DK" sz="3200" b="1" dirty="0">
                <a:ea typeface="ＭＳ Ｐゴシック" panose="020B0600070205080204" pitchFamily="34" charset="-128"/>
              </a:rPr>
              <a:t> </a:t>
            </a:r>
            <a:br>
              <a:rPr lang="da-DK" altLang="da-DK" sz="3200" b="1" dirty="0">
                <a:ea typeface="ＭＳ Ｐゴシック" panose="020B0600070205080204" pitchFamily="34" charset="-128"/>
              </a:rPr>
            </a:br>
            <a:endParaRPr lang="da-DK" altLang="da-DK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29699" name="Rectangle 14">
            <a:extLst>
              <a:ext uri="{FF2B5EF4-FFF2-40B4-BE49-F238E27FC236}">
                <a16:creationId xmlns:a16="http://schemas.microsoft.com/office/drawing/2014/main" id="{03888B03-6727-F805-1677-6FE8492C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29701" name="Subtitle 2">
            <a:extLst>
              <a:ext uri="{FF2B5EF4-FFF2-40B4-BE49-F238E27FC236}">
                <a16:creationId xmlns:a16="http://schemas.microsoft.com/office/drawing/2014/main" id="{3EDE82C4-3358-CA5D-85F6-4AC46076F3CA}"/>
              </a:ext>
            </a:extLst>
          </p:cNvPr>
          <p:cNvSpPr txBox="1">
            <a:spLocks/>
          </p:cNvSpPr>
          <p:nvPr/>
        </p:nvSpPr>
        <p:spPr bwMode="auto">
          <a:xfrm>
            <a:off x="933450" y="4498975"/>
            <a:ext cx="43926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a-DK" altLang="da-DK" sz="2000" b="1">
                <a:solidFill>
                  <a:srgbClr val="898989"/>
                </a:solidFill>
              </a:rPr>
              <a:t>Søren Jensen-Fangel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a-DK" altLang="da-DK" sz="2000" b="1">
                <a:solidFill>
                  <a:srgbClr val="898989"/>
                </a:solidFill>
              </a:rPr>
              <a:t>Overlæge, dr med, klinisk lektor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a-DK" altLang="da-DK" sz="2000" b="1">
                <a:solidFill>
                  <a:srgbClr val="898989"/>
                </a:solidFill>
              </a:rPr>
              <a:t>Infektionssygdomme AUH</a:t>
            </a:r>
          </a:p>
        </p:txBody>
      </p:sp>
      <p:sp>
        <p:nvSpPr>
          <p:cNvPr id="29702" name="AutoShape 14" descr="Billedresultat for rheumatoid arthritis">
            <a:extLst>
              <a:ext uri="{FF2B5EF4-FFF2-40B4-BE49-F238E27FC236}">
                <a16:creationId xmlns:a16="http://schemas.microsoft.com/office/drawing/2014/main" id="{1FB41840-4967-5693-140A-5D8121C5F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7A76F8F3-383E-C698-4860-864070D08B53}"/>
              </a:ext>
            </a:extLst>
          </p:cNvPr>
          <p:cNvGrpSpPr/>
          <p:nvPr/>
        </p:nvGrpSpPr>
        <p:grpSpPr>
          <a:xfrm>
            <a:off x="0" y="0"/>
            <a:ext cx="9144000" cy="1341438"/>
            <a:chOff x="0" y="0"/>
            <a:chExt cx="9144000" cy="1341438"/>
          </a:xfrm>
        </p:grpSpPr>
        <p:pic>
          <p:nvPicPr>
            <p:cNvPr id="3" name="Picture 5" descr="483px-Lungs_diagram_simple">
              <a:extLst>
                <a:ext uri="{FF2B5EF4-FFF2-40B4-BE49-F238E27FC236}">
                  <a16:creationId xmlns:a16="http://schemas.microsoft.com/office/drawing/2014/main" id="{E3743CA1-00A1-3781-F075-472FC41FC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15888"/>
              <a:ext cx="839787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Michaela">
              <a:extLst>
                <a:ext uri="{FF2B5EF4-FFF2-40B4-BE49-F238E27FC236}">
                  <a16:creationId xmlns:a16="http://schemas.microsoft.com/office/drawing/2014/main" id="{E303D8BD-E94F-2A0E-5D02-72CD3DD50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922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cepacia onion pic">
              <a:extLst>
                <a:ext uri="{FF2B5EF4-FFF2-40B4-BE49-F238E27FC236}">
                  <a16:creationId xmlns:a16="http://schemas.microsoft.com/office/drawing/2014/main" id="{011541F9-7E40-37A6-E815-4E7BD32A2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0"/>
              <a:ext cx="17303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mette_1_0">
              <a:extLst>
                <a:ext uri="{FF2B5EF4-FFF2-40B4-BE49-F238E27FC236}">
                  <a16:creationId xmlns:a16="http://schemas.microsoft.com/office/drawing/2014/main" id="{C31934BE-8F91-9CFF-2A85-70BC9ACA7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0"/>
              <a:ext cx="1277938" cy="118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9C18F7A-2900-9F30-4377-A58978D96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638" y="0"/>
              <a:ext cx="1630362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CFTRdiagramLarge">
              <a:extLst>
                <a:ext uri="{FF2B5EF4-FFF2-40B4-BE49-F238E27FC236}">
                  <a16:creationId xmlns:a16="http://schemas.microsoft.com/office/drawing/2014/main" id="{0BE31F35-73F3-CDCF-E4AF-B1E00E38D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0"/>
              <a:ext cx="122872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mouth">
              <a:extLst>
                <a:ext uri="{FF2B5EF4-FFF2-40B4-BE49-F238E27FC236}">
                  <a16:creationId xmlns:a16="http://schemas.microsoft.com/office/drawing/2014/main" id="{AAA0814B-64F1-95B9-2AC7-38F6F6F77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260350"/>
              <a:ext cx="1150937" cy="81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F3DA203C-095F-FEA4-3A55-85E1716E0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25538"/>
              <a:ext cx="9144000" cy="2159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3">
            <a:extLst>
              <a:ext uri="{FF2B5EF4-FFF2-40B4-BE49-F238E27FC236}">
                <a16:creationId xmlns:a16="http://schemas.microsoft.com/office/drawing/2014/main" id="{2F6E330B-19E6-CD2A-BF9F-58252B87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71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24578" name="Rectangle 14">
            <a:extLst>
              <a:ext uri="{FF2B5EF4-FFF2-40B4-BE49-F238E27FC236}">
                <a16:creationId xmlns:a16="http://schemas.microsoft.com/office/drawing/2014/main" id="{967B00E4-3ABD-43C7-A74E-9EA9E24E2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24579" name="TextBox 13">
            <a:extLst>
              <a:ext uri="{FF2B5EF4-FFF2-40B4-BE49-F238E27FC236}">
                <a16:creationId xmlns:a16="http://schemas.microsoft.com/office/drawing/2014/main" id="{28E24744-2978-60EC-0183-3C74C19A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6913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/>
              <a:t>Cystisk Fibrose – genetik</a:t>
            </a:r>
          </a:p>
        </p:txBody>
      </p:sp>
      <p:sp>
        <p:nvSpPr>
          <p:cNvPr id="24580" name="Content Placeholder 14">
            <a:extLst>
              <a:ext uri="{FF2B5EF4-FFF2-40B4-BE49-F238E27FC236}">
                <a16:creationId xmlns:a16="http://schemas.microsoft.com/office/drawing/2014/main" id="{7E81A7BE-F5B8-144A-E329-9B4C70AD96A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628775"/>
            <a:ext cx="4474182" cy="4525963"/>
          </a:xfrm>
        </p:spPr>
        <p:txBody>
          <a:bodyPr/>
          <a:lstStyle/>
          <a:p>
            <a:pPr>
              <a:buSzPct val="75000"/>
              <a:buFontTx/>
              <a:buChar char="o"/>
            </a:pPr>
            <a:r>
              <a:rPr lang="da-DK" altLang="da-DK" sz="2400" dirty="0">
                <a:ea typeface="ＭＳ Ｐゴシック" panose="020B0600070205080204" pitchFamily="34" charset="-128"/>
              </a:rPr>
              <a:t>Recessivt arvelig sygdom</a:t>
            </a:r>
          </a:p>
          <a:p>
            <a:pPr>
              <a:buSzPct val="75000"/>
              <a:buFontTx/>
              <a:buChar char="o"/>
            </a:pPr>
            <a:endParaRPr lang="da-DK" altLang="da-DK" sz="2400" dirty="0">
              <a:ea typeface="ＭＳ Ｐゴシック" panose="020B0600070205080204" pitchFamily="34" charset="-128"/>
            </a:endParaRPr>
          </a:p>
          <a:p>
            <a:pPr>
              <a:buSzPct val="75000"/>
              <a:buFontTx/>
              <a:buChar char="o"/>
            </a:pPr>
            <a:r>
              <a:rPr lang="da-DK" altLang="da-DK" sz="2400" dirty="0">
                <a:ea typeface="ＭＳ Ｐゴシック" panose="020B0600070205080204" pitchFamily="34" charset="-128"/>
              </a:rPr>
              <a:t>Genfejl i de slimproducerende celler i kroppen (CFTR kanalen)</a:t>
            </a:r>
          </a:p>
          <a:p>
            <a:pPr>
              <a:buSzPct val="75000"/>
              <a:buFontTx/>
              <a:buChar char="o"/>
            </a:pPr>
            <a:endParaRPr lang="da-DK" altLang="da-DK" sz="2400" dirty="0">
              <a:ea typeface="ＭＳ Ｐゴシック" panose="020B0600070205080204" pitchFamily="34" charset="-128"/>
            </a:endParaRPr>
          </a:p>
          <a:p>
            <a:pPr>
              <a:buSzPct val="75000"/>
              <a:buFontTx/>
              <a:buChar char="o"/>
            </a:pPr>
            <a:r>
              <a:rPr lang="da-DK" altLang="da-DK" sz="2400" dirty="0">
                <a:ea typeface="ＭＳ Ｐゴシック" panose="020B0600070205080204" pitchFamily="34" charset="-128"/>
              </a:rPr>
              <a:t>Danmark:</a:t>
            </a:r>
          </a:p>
          <a:p>
            <a:pPr lvl="1">
              <a:buSzPct val="75000"/>
              <a:buFontTx/>
              <a:buChar char="o"/>
            </a:pPr>
            <a:r>
              <a:rPr lang="da-DK" altLang="da-DK" sz="2000" dirty="0">
                <a:ea typeface="ＭＳ Ｐゴシック" panose="020B0600070205080204" pitchFamily="34" charset="-128"/>
              </a:rPr>
              <a:t>3% er bærere af genet for CF </a:t>
            </a:r>
          </a:p>
          <a:p>
            <a:pPr lvl="1">
              <a:buSzPct val="75000"/>
              <a:buFontTx/>
              <a:buChar char="o"/>
            </a:pPr>
            <a:r>
              <a:rPr lang="da-DK" altLang="da-DK" sz="2000" dirty="0" err="1">
                <a:ea typeface="ＭＳ Ｐゴシック" panose="020B0600070205080204" pitchFamily="34" charset="-128"/>
              </a:rPr>
              <a:t>Ca</a:t>
            </a:r>
            <a:r>
              <a:rPr lang="da-DK" altLang="da-DK" sz="2000" dirty="0">
                <a:ea typeface="ＭＳ Ｐゴシック" panose="020B0600070205080204" pitchFamily="34" charset="-128"/>
              </a:rPr>
              <a:t> 1:3000 levendefødte med CF</a:t>
            </a:r>
          </a:p>
          <a:p>
            <a:pPr lvl="1">
              <a:buSzPct val="75000"/>
              <a:buFontTx/>
              <a:buChar char="o"/>
            </a:pPr>
            <a:r>
              <a:rPr lang="da-DK" altLang="da-DK" sz="2000" dirty="0" err="1">
                <a:ea typeface="ＭＳ Ｐゴシック" panose="020B0600070205080204" pitchFamily="34" charset="-128"/>
              </a:rPr>
              <a:t>Ca</a:t>
            </a:r>
            <a:r>
              <a:rPr lang="da-DK" altLang="da-DK" sz="2000" dirty="0">
                <a:ea typeface="ＭＳ Ｐゴシック" panose="020B0600070205080204" pitchFamily="34" charset="-128"/>
              </a:rPr>
              <a:t> 580 personer med CF</a:t>
            </a:r>
          </a:p>
          <a:p>
            <a:pPr>
              <a:buFontTx/>
              <a:buNone/>
            </a:pPr>
            <a:endParaRPr lang="da-DK" altLang="da-DK" sz="2400" dirty="0">
              <a:ea typeface="ＭＳ Ｐゴシック" panose="020B0600070205080204" pitchFamily="34" charset="-128"/>
            </a:endParaRPr>
          </a:p>
          <a:p>
            <a:pPr lvl="1"/>
            <a:endParaRPr lang="da-DK" altLang="da-DK" sz="2400" dirty="0">
              <a:ea typeface="ＭＳ Ｐゴシック" panose="020B0600070205080204" pitchFamily="34" charset="-128"/>
            </a:endParaRPr>
          </a:p>
        </p:txBody>
      </p:sp>
      <p:pic>
        <p:nvPicPr>
          <p:cNvPr id="24581" name="Picture 4" descr="400px-Autorecessive">
            <a:extLst>
              <a:ext uri="{FF2B5EF4-FFF2-40B4-BE49-F238E27FC236}">
                <a16:creationId xmlns:a16="http://schemas.microsoft.com/office/drawing/2014/main" id="{08BA0D86-BC49-75AC-908B-C2B343ACA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93014"/>
            <a:ext cx="3254375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48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67EBB242-E864-2E9B-FB75-5BE61889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22440" r="24153" b="23416"/>
          <a:stretch>
            <a:fillRect/>
          </a:stretch>
        </p:blipFill>
        <p:spPr bwMode="auto">
          <a:xfrm>
            <a:off x="684213" y="836613"/>
            <a:ext cx="77755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>
            <a:extLst>
              <a:ext uri="{FF2B5EF4-FFF2-40B4-BE49-F238E27FC236}">
                <a16:creationId xmlns:a16="http://schemas.microsoft.com/office/drawing/2014/main" id="{C4C8C802-9CE5-F22A-A4B8-3BDCFCF1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088" y="4029075"/>
            <a:ext cx="2549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en-US" altLang="zh-TW" sz="1800">
              <a:solidFill>
                <a:srgbClr val="FFFF66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7410" name="Rectangle 13">
            <a:extLst>
              <a:ext uri="{FF2B5EF4-FFF2-40B4-BE49-F238E27FC236}">
                <a16:creationId xmlns:a16="http://schemas.microsoft.com/office/drawing/2014/main" id="{94C89FA7-9B7D-76E5-9139-75D65ED62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71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17411" name="TextBox 13">
            <a:extLst>
              <a:ext uri="{FF2B5EF4-FFF2-40B4-BE49-F238E27FC236}">
                <a16:creationId xmlns:a16="http://schemas.microsoft.com/office/drawing/2014/main" id="{B941CFC0-4195-9CE4-BE5E-2FFB0C161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7632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Cystisk Fibrose – stigende middellevetid </a:t>
            </a:r>
          </a:p>
        </p:txBody>
      </p:sp>
      <p:pic>
        <p:nvPicPr>
          <p:cNvPr id="17412" name="Billede 2" descr="Skærmbillede 2016-02-19 kl. 22.19.35.png">
            <a:extLst>
              <a:ext uri="{FF2B5EF4-FFF2-40B4-BE49-F238E27FC236}">
                <a16:creationId xmlns:a16="http://schemas.microsoft.com/office/drawing/2014/main" id="{6105CAA1-2D22-B485-778D-792B270F9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35088"/>
            <a:ext cx="693261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4">
            <a:extLst>
              <a:ext uri="{FF2B5EF4-FFF2-40B4-BE49-F238E27FC236}">
                <a16:creationId xmlns:a16="http://schemas.microsoft.com/office/drawing/2014/main" id="{0A8D61E8-73EB-C7ED-396B-78242E9E9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>
            <a:extLst>
              <a:ext uri="{FF2B5EF4-FFF2-40B4-BE49-F238E27FC236}">
                <a16:creationId xmlns:a16="http://schemas.microsoft.com/office/drawing/2014/main" id="{054F188A-A044-09BD-04D1-02ACF4CE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088" y="4029075"/>
            <a:ext cx="2549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en-US" altLang="zh-TW" sz="1800">
              <a:solidFill>
                <a:srgbClr val="FFFF66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9458" name="TextBox 13">
            <a:extLst>
              <a:ext uri="{FF2B5EF4-FFF2-40B4-BE49-F238E27FC236}">
                <a16:creationId xmlns:a16="http://schemas.microsoft.com/office/drawing/2014/main" id="{327FEC25-CAA6-E904-5793-FB7F07AB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15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>
                <a:latin typeface="Arial" panose="020B0604020202020204" pitchFamily="34" charset="0"/>
              </a:rPr>
              <a:t>Prisen for bedret overlevelse – 20 årig patient</a:t>
            </a:r>
          </a:p>
        </p:txBody>
      </p:sp>
      <p:grpSp>
        <p:nvGrpSpPr>
          <p:cNvPr id="19459" name="Group 5">
            <a:extLst>
              <a:ext uri="{FF2B5EF4-FFF2-40B4-BE49-F238E27FC236}">
                <a16:creationId xmlns:a16="http://schemas.microsoft.com/office/drawing/2014/main" id="{529A090C-1DDC-7983-523D-F69C9C59B535}"/>
              </a:ext>
            </a:extLst>
          </p:cNvPr>
          <p:cNvGrpSpPr>
            <a:grpSpLocks/>
          </p:cNvGrpSpPr>
          <p:nvPr/>
        </p:nvGrpSpPr>
        <p:grpSpPr bwMode="auto">
          <a:xfrm>
            <a:off x="0" y="1125538"/>
            <a:ext cx="9144000" cy="5732462"/>
            <a:chOff x="0" y="709"/>
            <a:chExt cx="5760" cy="3611"/>
          </a:xfrm>
        </p:grpSpPr>
        <p:sp>
          <p:nvSpPr>
            <p:cNvPr id="19461" name="Rectangle 13">
              <a:extLst>
                <a:ext uri="{FF2B5EF4-FFF2-40B4-BE49-F238E27FC236}">
                  <a16:creationId xmlns:a16="http://schemas.microsoft.com/office/drawing/2014/main" id="{DE7675C0-B683-3C30-2AB5-BBD757BD1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09"/>
              <a:ext cx="5760" cy="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latin typeface="Arial" panose="020B0604020202020204" pitchFamily="34" charset="0"/>
              </a:endParaRPr>
            </a:p>
          </p:txBody>
        </p:sp>
        <p:sp>
          <p:nvSpPr>
            <p:cNvPr id="19462" name="Rectangle 14">
              <a:extLst>
                <a:ext uri="{FF2B5EF4-FFF2-40B4-BE49-F238E27FC236}">
                  <a16:creationId xmlns:a16="http://schemas.microsoft.com/office/drawing/2014/main" id="{18B1B9AA-376F-40E6-493B-89BE023E9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84"/>
              <a:ext cx="5760" cy="13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latin typeface="Arial" panose="020B0604020202020204" pitchFamily="34" charset="0"/>
              </a:endParaRPr>
            </a:p>
          </p:txBody>
        </p:sp>
      </p:grpSp>
      <p:pic>
        <p:nvPicPr>
          <p:cNvPr id="7173" name="Picture 7">
            <a:extLst>
              <a:ext uri="{FF2B5EF4-FFF2-40B4-BE49-F238E27FC236}">
                <a16:creationId xmlns:a16="http://schemas.microsoft.com/office/drawing/2014/main" id="{3B84325F-4B09-F046-A1E6-9FAC4D7E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412" t="19556" r="32797" b="20064"/>
          <a:stretch>
            <a:fillRect/>
          </a:stretch>
        </p:blipFill>
        <p:spPr bwMode="auto">
          <a:xfrm>
            <a:off x="1035050" y="1330325"/>
            <a:ext cx="7169150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2" descr="bath">
            <a:extLst>
              <a:ext uri="{FF2B5EF4-FFF2-40B4-BE49-F238E27FC236}">
                <a16:creationId xmlns:a16="http://schemas.microsoft.com/office/drawing/2014/main" id="{F260C0B1-3234-19C0-B789-7BE60E86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41" y="852488"/>
            <a:ext cx="3417359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>
            <a:extLst>
              <a:ext uri="{FF2B5EF4-FFF2-40B4-BE49-F238E27FC236}">
                <a16:creationId xmlns:a16="http://schemas.microsoft.com/office/drawing/2014/main" id="{D7BA6F4D-2CDE-C24B-7A4C-8C13F32C4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088" y="4029075"/>
            <a:ext cx="2549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en-US" altLang="zh-TW" sz="1800">
              <a:solidFill>
                <a:srgbClr val="FFFF66"/>
              </a:solidFill>
              <a:ea typeface="PMingLiU" panose="02020500000000000000" pitchFamily="18" charset="-120"/>
            </a:endParaRPr>
          </a:p>
        </p:txBody>
      </p:sp>
      <p:sp>
        <p:nvSpPr>
          <p:cNvPr id="31746" name="Rectangle 13">
            <a:extLst>
              <a:ext uri="{FF2B5EF4-FFF2-40B4-BE49-F238E27FC236}">
                <a16:creationId xmlns:a16="http://schemas.microsoft.com/office/drawing/2014/main" id="{A90EAC2D-B5B2-DC02-BFDD-C5B70F45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71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31747" name="Rectangle 14">
            <a:extLst>
              <a:ext uri="{FF2B5EF4-FFF2-40B4-BE49-F238E27FC236}">
                <a16:creationId xmlns:a16="http://schemas.microsoft.com/office/drawing/2014/main" id="{02905362-93AC-39E4-0A67-FFEBA5615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31748" name="TextBox 13">
            <a:extLst>
              <a:ext uri="{FF2B5EF4-FFF2-40B4-BE49-F238E27FC236}">
                <a16:creationId xmlns:a16="http://schemas.microsoft.com/office/drawing/2014/main" id="{34ABAF65-923E-E71F-E37E-0574664CF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60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/>
              <a:t>22 årig kvinde. </a:t>
            </a:r>
            <a:r>
              <a:rPr lang="da-DK" altLang="da-DK" sz="1800" b="1" dirty="0"/>
              <a:t>Genotype: </a:t>
            </a:r>
            <a:r>
              <a:rPr lang="el-GR" altLang="da-DK" sz="1800" b="1" dirty="0"/>
              <a:t>Δ</a:t>
            </a:r>
            <a:r>
              <a:rPr lang="da-DK" altLang="da-DK" sz="1800" b="1" dirty="0"/>
              <a:t>F508/ </a:t>
            </a:r>
            <a:r>
              <a:rPr lang="el-GR" altLang="da-DK" sz="1800" b="1" dirty="0"/>
              <a:t>Δ</a:t>
            </a:r>
            <a:r>
              <a:rPr lang="da-DK" altLang="da-DK" sz="1800" b="1" dirty="0"/>
              <a:t>F508. Pancreas insufficient.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6D4C70A0-7619-B0DB-D2D4-B4313D66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4925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>
            <a:extLst>
              <a:ext uri="{FF2B5EF4-FFF2-40B4-BE49-F238E27FC236}">
                <a16:creationId xmlns:a16="http://schemas.microsoft.com/office/drawing/2014/main" id="{E8FBD7E4-07C4-C77D-F78D-3B760F82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133600"/>
            <a:ext cx="41195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The Sixties – science – Cystic Fibrosis Medicine">
            <a:extLst>
              <a:ext uri="{FF2B5EF4-FFF2-40B4-BE49-F238E27FC236}">
                <a16:creationId xmlns:a16="http://schemas.microsoft.com/office/drawing/2014/main" id="{616F6A99-DBB8-CDF9-4FF1-55D374A3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93" y="5184776"/>
            <a:ext cx="1613490" cy="13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672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3">
            <a:extLst>
              <a:ext uri="{FF2B5EF4-FFF2-40B4-BE49-F238E27FC236}">
                <a16:creationId xmlns:a16="http://schemas.microsoft.com/office/drawing/2014/main" id="{2F6E330B-19E6-CD2A-BF9F-58252B87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71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24578" name="Rectangle 14">
            <a:extLst>
              <a:ext uri="{FF2B5EF4-FFF2-40B4-BE49-F238E27FC236}">
                <a16:creationId xmlns:a16="http://schemas.microsoft.com/office/drawing/2014/main" id="{967B00E4-3ABD-43C7-A74E-9EA9E24E2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24579" name="TextBox 13">
            <a:extLst>
              <a:ext uri="{FF2B5EF4-FFF2-40B4-BE49-F238E27FC236}">
                <a16:creationId xmlns:a16="http://schemas.microsoft.com/office/drawing/2014/main" id="{28E24744-2978-60EC-0183-3C74C19A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6913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/>
              <a:t>Cystisk Fibrose – CFTR kanalen </a:t>
            </a:r>
          </a:p>
        </p:txBody>
      </p:sp>
      <p:pic>
        <p:nvPicPr>
          <p:cNvPr id="3" name="Picture 2" descr="http://4.bp.blogspot.com/-NypSdLKYx_0/T38RrbomnwI/AAAAAAAAABw/wZpOLyNcXz0/s1600/cf-1.jpg">
            <a:extLst>
              <a:ext uri="{FF2B5EF4-FFF2-40B4-BE49-F238E27FC236}">
                <a16:creationId xmlns:a16="http://schemas.microsoft.com/office/drawing/2014/main" id="{62E84BB8-8351-C380-3F09-8F3A80604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974" r="6226" b="21016"/>
          <a:stretch/>
        </p:blipFill>
        <p:spPr bwMode="auto">
          <a:xfrm>
            <a:off x="3923928" y="2328258"/>
            <a:ext cx="5012327" cy="419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C30B94F-6334-E6B9-581A-5D454866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8388"/>
            <a:ext cx="2772046" cy="36426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5">
            <a:extLst>
              <a:ext uri="{FF2B5EF4-FFF2-40B4-BE49-F238E27FC236}">
                <a16:creationId xmlns:a16="http://schemas.microsoft.com/office/drawing/2014/main" id="{B2E65D0E-7030-22D3-DA5B-F94ED570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90" y="116633"/>
            <a:ext cx="1421465" cy="19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>
            <a:extLst>
              <a:ext uri="{FF2B5EF4-FFF2-40B4-BE49-F238E27FC236}">
                <a16:creationId xmlns:a16="http://schemas.microsoft.com/office/drawing/2014/main" id="{88585D4E-007B-B0D8-3C5D-7C30088D5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741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3-stofs CFTR modulerende behandling</a:t>
            </a:r>
          </a:p>
        </p:txBody>
      </p:sp>
      <p:sp>
        <p:nvSpPr>
          <p:cNvPr id="58371" name="Content Placeholder 14">
            <a:extLst>
              <a:ext uri="{FF2B5EF4-FFF2-40B4-BE49-F238E27FC236}">
                <a16:creationId xmlns:a16="http://schemas.microsoft.com/office/drawing/2014/main" id="{A5C467F6-1182-444F-85BC-AB3365CC416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4213" y="1484313"/>
            <a:ext cx="7559675" cy="4525962"/>
          </a:xfrm>
        </p:spPr>
        <p:txBody>
          <a:bodyPr/>
          <a:lstStyle/>
          <a:p>
            <a:pPr marL="0" indent="0">
              <a:buSzPct val="75000"/>
              <a:buFont typeface="Arial" panose="020B0604020202020204" pitchFamily="34" charset="0"/>
              <a:buNone/>
              <a:defRPr/>
            </a:pPr>
            <a:r>
              <a:rPr lang="da-DK" altLang="da-DK" dirty="0" err="1">
                <a:ea typeface="ＭＳ Ｐゴシック" panose="020B0600070205080204" pitchFamily="34" charset="-128"/>
              </a:rPr>
              <a:t>Elexacaftor</a:t>
            </a:r>
            <a:r>
              <a:rPr lang="da-DK" altLang="da-DK" dirty="0">
                <a:ea typeface="ＭＳ Ｐゴシック" panose="020B0600070205080204" pitchFamily="34" charset="-128"/>
              </a:rPr>
              <a:t>/</a:t>
            </a:r>
            <a:r>
              <a:rPr lang="da-DK" altLang="da-DK" dirty="0" err="1">
                <a:ea typeface="ＭＳ Ｐゴシック" panose="020B0600070205080204" pitchFamily="34" charset="-128"/>
              </a:rPr>
              <a:t>tezacaftor</a:t>
            </a:r>
            <a:r>
              <a:rPr lang="da-DK" altLang="da-DK" dirty="0">
                <a:ea typeface="ＭＳ Ｐゴシック" panose="020B0600070205080204" pitchFamily="34" charset="-128"/>
              </a:rPr>
              <a:t>/</a:t>
            </a:r>
            <a:r>
              <a:rPr lang="da-DK" altLang="da-DK" dirty="0" err="1">
                <a:ea typeface="ＭＳ Ｐゴシック" panose="020B0600070205080204" pitchFamily="34" charset="-128"/>
              </a:rPr>
              <a:t>ivacaftor</a:t>
            </a:r>
            <a:r>
              <a:rPr lang="da-DK" altLang="da-DK" dirty="0">
                <a:ea typeface="ＭＳ Ｐゴシック" panose="020B0600070205080204" pitchFamily="34" charset="-128"/>
              </a:rPr>
              <a:t> (ETI) </a:t>
            </a:r>
          </a:p>
          <a:p>
            <a:pPr>
              <a:buSzPct val="75000"/>
              <a:buFontTx/>
              <a:buChar char="o"/>
              <a:defRPr/>
            </a:pPr>
            <a:endParaRPr lang="da-DK" altLang="da-DK" sz="2400" dirty="0">
              <a:ea typeface="ＭＳ Ｐゴシック" panose="020B0600070205080204" pitchFamily="34" charset="-128"/>
            </a:endParaRPr>
          </a:p>
          <a:p>
            <a:pPr>
              <a:buSzPct val="75000"/>
              <a:buFontTx/>
              <a:buChar char="o"/>
              <a:defRPr/>
            </a:pPr>
            <a:endParaRPr lang="da-DK" altLang="da-DK" sz="2400" dirty="0">
              <a:ea typeface="ＭＳ Ｐゴシック" panose="020B0600070205080204" pitchFamily="34" charset="-128"/>
            </a:endParaRPr>
          </a:p>
          <a:p>
            <a:pPr lvl="2">
              <a:buSzPct val="75000"/>
              <a:buFontTx/>
              <a:buChar char="o"/>
              <a:defRPr/>
            </a:pPr>
            <a:endParaRPr lang="da-DK" altLang="da-DK" dirty="0">
              <a:ea typeface="ＭＳ Ｐゴシック" panose="020B0600070205080204" pitchFamily="34" charset="-128"/>
            </a:endParaRPr>
          </a:p>
          <a:p>
            <a:pPr lvl="1">
              <a:buSzPct val="75000"/>
              <a:buFontTx/>
              <a:buChar char="o"/>
              <a:defRPr/>
            </a:pPr>
            <a:endParaRPr lang="da-DK" altLang="da-DK" sz="2000" dirty="0">
              <a:ea typeface="ＭＳ Ｐゴシック" panose="020B0600070205080204" pitchFamily="34" charset="-128"/>
            </a:endParaRPr>
          </a:p>
          <a:p>
            <a:pPr>
              <a:buSzPct val="75000"/>
              <a:buFontTx/>
              <a:buChar char="o"/>
              <a:defRPr/>
            </a:pPr>
            <a:endParaRPr lang="da-DK" altLang="da-DK" sz="2400" dirty="0">
              <a:ea typeface="ＭＳ Ｐゴシック" panose="020B0600070205080204" pitchFamily="34" charset="-128"/>
            </a:endParaRPr>
          </a:p>
          <a:p>
            <a:pPr>
              <a:buSzPct val="75000"/>
              <a:buFontTx/>
              <a:buChar char="o"/>
              <a:defRPr/>
            </a:pPr>
            <a:endParaRPr lang="da-DK" altLang="da-DK" sz="2800" dirty="0">
              <a:ea typeface="ＭＳ Ｐゴシック" panose="020B0600070205080204" pitchFamily="34" charset="-128"/>
            </a:endParaRPr>
          </a:p>
        </p:txBody>
      </p:sp>
      <p:pic>
        <p:nvPicPr>
          <p:cNvPr id="14340" name="Billede 2">
            <a:extLst>
              <a:ext uri="{FF2B5EF4-FFF2-40B4-BE49-F238E27FC236}">
                <a16:creationId xmlns:a16="http://schemas.microsoft.com/office/drawing/2014/main" id="{91CE99A2-E584-99F6-E130-1C4D279E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637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uppe 1">
            <a:extLst>
              <a:ext uri="{FF2B5EF4-FFF2-40B4-BE49-F238E27FC236}">
                <a16:creationId xmlns:a16="http://schemas.microsoft.com/office/drawing/2014/main" id="{37FB312E-8352-1066-4AF7-70487DF1144D}"/>
              </a:ext>
            </a:extLst>
          </p:cNvPr>
          <p:cNvGrpSpPr>
            <a:grpSpLocks/>
          </p:cNvGrpSpPr>
          <p:nvPr/>
        </p:nvGrpSpPr>
        <p:grpSpPr bwMode="auto">
          <a:xfrm>
            <a:off x="0" y="1125538"/>
            <a:ext cx="9144000" cy="5732462"/>
            <a:chOff x="0" y="1125538"/>
            <a:chExt cx="9144000" cy="5732462"/>
          </a:xfrm>
        </p:grpSpPr>
        <p:sp>
          <p:nvSpPr>
            <p:cNvPr id="14346" name="Rectangle 13">
              <a:extLst>
                <a:ext uri="{FF2B5EF4-FFF2-40B4-BE49-F238E27FC236}">
                  <a16:creationId xmlns:a16="http://schemas.microsoft.com/office/drawing/2014/main" id="{CBE9DABA-1715-9C66-B17F-8760C91F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25538"/>
              <a:ext cx="9144000" cy="7143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latin typeface="Arial" panose="020B0604020202020204" pitchFamily="34" charset="0"/>
              </a:endParaRPr>
            </a:p>
          </p:txBody>
        </p:sp>
        <p:sp>
          <p:nvSpPr>
            <p:cNvPr id="14347" name="Rectangle 14">
              <a:extLst>
                <a:ext uri="{FF2B5EF4-FFF2-40B4-BE49-F238E27FC236}">
                  <a16:creationId xmlns:a16="http://schemas.microsoft.com/office/drawing/2014/main" id="{D04F5855-BE87-D2F5-B451-89A11F75E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42100"/>
              <a:ext cx="9144000" cy="2159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04D24520-492C-8DC3-74ED-B0F9C7804EA0}"/>
              </a:ext>
            </a:extLst>
          </p:cNvPr>
          <p:cNvGrpSpPr/>
          <p:nvPr/>
        </p:nvGrpSpPr>
        <p:grpSpPr>
          <a:xfrm>
            <a:off x="2368723" y="2504249"/>
            <a:ext cx="4406553" cy="4003675"/>
            <a:chOff x="4794250" y="2719388"/>
            <a:chExt cx="3844925" cy="3516312"/>
          </a:xfrm>
        </p:grpSpPr>
        <p:pic>
          <p:nvPicPr>
            <p:cNvPr id="14342" name="Billede 4">
              <a:extLst>
                <a:ext uri="{FF2B5EF4-FFF2-40B4-BE49-F238E27FC236}">
                  <a16:creationId xmlns:a16="http://schemas.microsoft.com/office/drawing/2014/main" id="{9A011443-A3E2-A7EE-92B0-4FD1D5CF2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50" y="2719388"/>
              <a:ext cx="3844925" cy="271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kstfelt 5">
              <a:extLst>
                <a:ext uri="{FF2B5EF4-FFF2-40B4-BE49-F238E27FC236}">
                  <a16:creationId xmlns:a16="http://schemas.microsoft.com/office/drawing/2014/main" id="{63C1BD4F-1FDC-F2DE-D992-869112AA1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725" y="5589588"/>
              <a:ext cx="29511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1800" dirty="0">
                  <a:latin typeface="Arial" panose="020B0604020202020204" pitchFamily="34" charset="0"/>
                </a:rPr>
                <a:t>Lungefunktion efter ETI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da-DK" sz="1800" dirty="0">
                  <a:latin typeface="Arial" panose="020B0604020202020204" pitchFamily="34" charset="0"/>
                </a:rPr>
                <a:t>	</a:t>
              </a:r>
              <a:r>
                <a:rPr lang="da-DK" altLang="da-DK" sz="1200" i="1" dirty="0" err="1">
                  <a:latin typeface="Arial" panose="020B0604020202020204" pitchFamily="34" charset="0"/>
                </a:rPr>
                <a:t>Middleton</a:t>
              </a:r>
              <a:r>
                <a:rPr lang="da-DK" altLang="da-DK" sz="1200" i="1" dirty="0">
                  <a:latin typeface="Arial" panose="020B0604020202020204" pitchFamily="34" charset="0"/>
                </a:rPr>
                <a:t> PG, NEJM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1409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>
            <a:extLst>
              <a:ext uri="{FF2B5EF4-FFF2-40B4-BE49-F238E27FC236}">
                <a16:creationId xmlns:a16="http://schemas.microsoft.com/office/drawing/2014/main" id="{28201ABC-1C5C-B34C-878E-3A85F480002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85875"/>
            <a:ext cx="8291513" cy="5121275"/>
          </a:xfrm>
        </p:spPr>
        <p:txBody>
          <a:bodyPr/>
          <a:lstStyle/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da-DK" altLang="da-DK" sz="2400" dirty="0">
                <a:ea typeface="ＭＳ Ｐゴシック" panose="020B0600070205080204" pitchFamily="34" charset="-128"/>
              </a:rPr>
              <a:t>Fra </a:t>
            </a:r>
            <a:r>
              <a:rPr lang="da-DK" altLang="da-DK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oktober 2020 </a:t>
            </a:r>
            <a:r>
              <a:rPr lang="da-DK" altLang="da-DK" sz="2400" dirty="0">
                <a:ea typeface="ＭＳ Ｐゴシック" panose="020B0600070205080204" pitchFamily="34" charset="-128"/>
              </a:rPr>
              <a:t>i Danmark</a:t>
            </a:r>
          </a:p>
          <a:p>
            <a:pPr eaLnBrk="1" hangingPunct="1"/>
            <a:r>
              <a:rPr lang="da-DK" altLang="da-DK" sz="2400" dirty="0">
                <a:ea typeface="ＭＳ Ｐゴシック" panose="020B0600070205080204" pitchFamily="34" charset="-128"/>
              </a:rPr>
              <a:t>Peroral behandling (2 </a:t>
            </a:r>
            <a:r>
              <a:rPr lang="da-DK" altLang="da-DK" sz="2400" dirty="0" err="1">
                <a:ea typeface="ＭＳ Ｐゴシック" panose="020B0600070205080204" pitchFamily="34" charset="-128"/>
              </a:rPr>
              <a:t>tbl</a:t>
            </a:r>
            <a:r>
              <a:rPr lang="da-DK" altLang="da-DK" sz="2400" dirty="0">
                <a:ea typeface="ＭＳ Ｐゴシック" panose="020B0600070205080204" pitchFamily="34" charset="-128"/>
              </a:rPr>
              <a:t> morgen, 1 </a:t>
            </a:r>
            <a:r>
              <a:rPr lang="da-DK" altLang="da-DK" sz="2400" dirty="0" err="1">
                <a:ea typeface="ＭＳ Ｐゴシック" panose="020B0600070205080204" pitchFamily="34" charset="-128"/>
              </a:rPr>
              <a:t>tbl</a:t>
            </a:r>
            <a:r>
              <a:rPr lang="da-DK" altLang="da-DK" sz="2400" dirty="0">
                <a:ea typeface="ＭＳ Ｐゴシック" panose="020B0600070205080204" pitchFamily="34" charset="-128"/>
              </a:rPr>
              <a:t> aften)</a:t>
            </a:r>
          </a:p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da-DK" altLang="da-DK" sz="2400" dirty="0">
                <a:ea typeface="ＭＳ Ｐゴシック" panose="020B0600070205080204" pitchFamily="34" charset="-128"/>
              </a:rPr>
              <a:t>Indtages med fedtholdigt måltid</a:t>
            </a:r>
          </a:p>
          <a:p>
            <a:pPr eaLnBrk="1" hangingPunct="1"/>
            <a:r>
              <a:rPr lang="da-DK" altLang="da-DK" sz="2400" dirty="0" err="1">
                <a:ea typeface="ＭＳ Ｐゴシック" panose="020B0600070205080204" pitchFamily="34" charset="-128"/>
              </a:rPr>
              <a:t>Ca</a:t>
            </a:r>
            <a:r>
              <a:rPr lang="da-DK" altLang="da-DK" sz="2400" dirty="0">
                <a:ea typeface="ＭＳ Ｐゴシック" panose="020B0600070205080204" pitchFamily="34" charset="-128"/>
              </a:rPr>
              <a:t> 95% af de danske CF patienter er i behandling</a:t>
            </a:r>
          </a:p>
          <a:p>
            <a:pPr eaLnBrk="1" hangingPunct="1"/>
            <a:r>
              <a:rPr lang="da-DK" altLang="da-DK" sz="2400" dirty="0">
                <a:ea typeface="ＭＳ Ｐゴシック" panose="020B0600070205080204" pitchFamily="34" charset="-128"/>
              </a:rPr>
              <a:t>Real-</a:t>
            </a:r>
            <a:r>
              <a:rPr lang="da-DK" altLang="da-DK" sz="2400" dirty="0" err="1">
                <a:ea typeface="ＭＳ Ｐゴシック" panose="020B0600070205080204" pitchFamily="34" charset="-128"/>
              </a:rPr>
              <a:t>life</a:t>
            </a:r>
            <a:r>
              <a:rPr lang="da-DK" altLang="da-DK" sz="2400" dirty="0">
                <a:ea typeface="ＭＳ Ｐゴシック" panose="020B0600070205080204" pitchFamily="34" charset="-128"/>
              </a:rPr>
              <a:t> erfaringer fra CF centrene: </a:t>
            </a:r>
            <a:r>
              <a:rPr lang="da-DK" altLang="da-DK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Markant bedring!! </a:t>
            </a:r>
          </a:p>
          <a:p>
            <a:pPr lvl="1" eaLnBrk="1" hangingPunct="1">
              <a:buFontTx/>
              <a:buNone/>
            </a:pPr>
            <a:endParaRPr lang="da-DK" altLang="da-DK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da-DK" altLang="da-DK" sz="2400" dirty="0">
              <a:ea typeface="ＭＳ Ｐゴシック" panose="020B0600070205080204" pitchFamily="34" charset="-128"/>
            </a:endParaRPr>
          </a:p>
        </p:txBody>
      </p:sp>
      <p:sp>
        <p:nvSpPr>
          <p:cNvPr id="23554" name="TextBox 13">
            <a:extLst>
              <a:ext uri="{FF2B5EF4-FFF2-40B4-BE49-F238E27FC236}">
                <a16:creationId xmlns:a16="http://schemas.microsoft.com/office/drawing/2014/main" id="{64021EEF-107A-7708-3EE4-20B0663C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7783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 err="1">
                <a:latin typeface="Arial" panose="020B0604020202020204" pitchFamily="34" charset="0"/>
              </a:rPr>
              <a:t>Kaftrio</a:t>
            </a:r>
            <a:r>
              <a:rPr lang="da-DK" altLang="da-DK" sz="2800" b="1" dirty="0">
                <a:latin typeface="Arial" panose="020B0604020202020204" pitchFamily="34" charset="0"/>
              </a:rPr>
              <a:t>/</a:t>
            </a:r>
            <a:r>
              <a:rPr lang="da-DK" altLang="da-DK" sz="2800" b="1" dirty="0" err="1">
                <a:latin typeface="Arial" panose="020B0604020202020204" pitchFamily="34" charset="0"/>
              </a:rPr>
              <a:t>Kalydeco</a:t>
            </a:r>
            <a:r>
              <a:rPr lang="da-DK" altLang="da-DK" sz="2800" b="1" dirty="0">
                <a:latin typeface="Arial" panose="020B0604020202020204" pitchFamily="34" charset="0"/>
              </a:rPr>
              <a:t> (ETI)</a:t>
            </a:r>
          </a:p>
        </p:txBody>
      </p:sp>
      <p:sp>
        <p:nvSpPr>
          <p:cNvPr id="23555" name="Rectangle 13">
            <a:extLst>
              <a:ext uri="{FF2B5EF4-FFF2-40B4-BE49-F238E27FC236}">
                <a16:creationId xmlns:a16="http://schemas.microsoft.com/office/drawing/2014/main" id="{88EE1C86-F683-AE94-D3BA-4DC9055F0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714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0C0EFB7-745C-1967-82E5-95667489C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6342"/>
            <a:ext cx="2398447" cy="206126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05DBC71-2121-8A70-A8DE-B81410D53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3430"/>
            <a:ext cx="7772400" cy="16539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7317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>
            <a:extLst>
              <a:ext uri="{FF2B5EF4-FFF2-40B4-BE49-F238E27FC236}">
                <a16:creationId xmlns:a16="http://schemas.microsoft.com/office/drawing/2014/main" id="{88585D4E-007B-B0D8-3C5D-7C30088D5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741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Case – 28 årig kvinde</a:t>
            </a:r>
          </a:p>
        </p:txBody>
      </p:sp>
      <p:sp>
        <p:nvSpPr>
          <p:cNvPr id="58371" name="Content Placeholder 14">
            <a:extLst>
              <a:ext uri="{FF2B5EF4-FFF2-40B4-BE49-F238E27FC236}">
                <a16:creationId xmlns:a16="http://schemas.microsoft.com/office/drawing/2014/main" id="{A5C467F6-1182-444F-85BC-AB3365CC416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9750" y="1312523"/>
            <a:ext cx="7559675" cy="4525962"/>
          </a:xfrm>
        </p:spPr>
        <p:txBody>
          <a:bodyPr/>
          <a:lstStyle/>
          <a:p>
            <a:pPr>
              <a:buSzPct val="75000"/>
              <a:buFontTx/>
              <a:buChar char="o"/>
              <a:defRPr/>
            </a:pPr>
            <a:r>
              <a:rPr lang="da-DK" altLang="da-DK" sz="2000" dirty="0">
                <a:ea typeface="ＭＳ Ｐゴシック" panose="020B0600070205080204" pitchFamily="34" charset="-128"/>
              </a:rPr>
              <a:t>Start </a:t>
            </a:r>
            <a:r>
              <a:rPr lang="da-DK" altLang="da-DK" sz="2000" dirty="0" err="1">
                <a:ea typeface="ＭＳ Ｐゴシック" panose="020B0600070205080204" pitchFamily="34" charset="-128"/>
              </a:rPr>
              <a:t>Kaftrio</a:t>
            </a:r>
            <a:r>
              <a:rPr lang="da-DK" altLang="da-DK" sz="2000" dirty="0">
                <a:ea typeface="ＭＳ Ｐゴシック" panose="020B0600070205080204" pitchFamily="34" charset="-128"/>
              </a:rPr>
              <a:t> </a:t>
            </a:r>
            <a:r>
              <a:rPr lang="da-DK" altLang="da-DK" sz="2000" dirty="0" err="1">
                <a:ea typeface="ＭＳ Ｐゴシック" panose="020B0600070205080204" pitchFamily="34" charset="-128"/>
              </a:rPr>
              <a:t>okt</a:t>
            </a:r>
            <a:r>
              <a:rPr lang="da-DK" altLang="da-DK" sz="2000" dirty="0">
                <a:ea typeface="ＭＳ Ｐゴシック" panose="020B0600070205080204" pitchFamily="34" charset="-128"/>
              </a:rPr>
              <a:t> 2020</a:t>
            </a:r>
          </a:p>
          <a:p>
            <a:pPr>
              <a:buSzPct val="75000"/>
              <a:buFontTx/>
              <a:buChar char="o"/>
              <a:defRPr/>
            </a:pPr>
            <a:r>
              <a:rPr lang="da-DK" altLang="da-DK" sz="2000" b="1" dirty="0">
                <a:ea typeface="ＭＳ Ｐゴシック" panose="020B0600070205080204" pitchFamily="34" charset="-128"/>
              </a:rPr>
              <a:t>Lungefunktion</a:t>
            </a:r>
            <a:r>
              <a:rPr lang="da-DK" altLang="da-DK" sz="2000" dirty="0">
                <a:ea typeface="ＭＳ Ｐゴシック" panose="020B0600070205080204" pitchFamily="34" charset="-128"/>
              </a:rPr>
              <a:t> steget fra 45% til 69% (FEV1)</a:t>
            </a:r>
          </a:p>
          <a:p>
            <a:pPr>
              <a:buSzPct val="75000"/>
              <a:buFontTx/>
              <a:buChar char="o"/>
              <a:defRPr/>
            </a:pPr>
            <a:r>
              <a:rPr lang="da-DK" altLang="da-DK" sz="2000" b="1" dirty="0">
                <a:ea typeface="ＭＳ Ｐゴシック" panose="020B0600070205080204" pitchFamily="34" charset="-128"/>
              </a:rPr>
              <a:t>Sved-salt-test</a:t>
            </a:r>
            <a:r>
              <a:rPr lang="da-DK" altLang="da-DK" sz="2000" dirty="0">
                <a:ea typeface="ＭＳ Ｐゴシック" panose="020B0600070205080204" pitchFamily="34" charset="-128"/>
              </a:rPr>
              <a:t> faldet til normalområdet (fra 99 til 19)</a:t>
            </a:r>
          </a:p>
          <a:p>
            <a:pPr>
              <a:buSzPct val="75000"/>
              <a:buFontTx/>
              <a:buChar char="o"/>
              <a:defRPr/>
            </a:pPr>
            <a:r>
              <a:rPr lang="da-DK" altLang="da-DK" sz="2000" dirty="0">
                <a:ea typeface="ＭＳ Ｐゴシック" panose="020B0600070205080204" pitchFamily="34" charset="-128"/>
              </a:rPr>
              <a:t>Ingen lungesymptomer</a:t>
            </a:r>
          </a:p>
          <a:p>
            <a:pPr>
              <a:buSzPct val="75000"/>
              <a:buFontTx/>
              <a:buChar char="o"/>
              <a:defRPr/>
            </a:pPr>
            <a:r>
              <a:rPr lang="da-DK" altLang="da-DK" sz="2000" dirty="0">
                <a:ea typeface="ＭＳ Ｐゴシック" panose="020B0600070205080204" pitchFamily="34" charset="-128"/>
              </a:rPr>
              <a:t>Markant færre </a:t>
            </a:r>
            <a:r>
              <a:rPr lang="da-DK" altLang="da-DK" sz="2000" b="1" dirty="0">
                <a:ea typeface="ＭＳ Ｐゴシック" panose="020B0600070205080204" pitchFamily="34" charset="-128"/>
              </a:rPr>
              <a:t>infektioner</a:t>
            </a:r>
            <a:r>
              <a:rPr lang="da-DK" altLang="da-DK" sz="2000" dirty="0">
                <a:ea typeface="ＭＳ Ｐゴシック" panose="020B0600070205080204" pitchFamily="34" charset="-128"/>
              </a:rPr>
              <a:t> og færre </a:t>
            </a:r>
            <a:r>
              <a:rPr lang="da-DK" altLang="da-DK" sz="2000" b="1" dirty="0">
                <a:ea typeface="ＭＳ Ｐゴシック" panose="020B0600070205080204" pitchFamily="34" charset="-128"/>
              </a:rPr>
              <a:t>antibiotikakure</a:t>
            </a:r>
          </a:p>
          <a:p>
            <a:pPr>
              <a:buSzPct val="75000"/>
              <a:buFontTx/>
              <a:buChar char="o"/>
              <a:defRPr/>
            </a:pPr>
            <a:r>
              <a:rPr lang="da-DK" altLang="da-DK" sz="2000" dirty="0">
                <a:ea typeface="ＭＳ Ｐゴシック" panose="020B0600070205080204" pitchFamily="34" charset="-128"/>
              </a:rPr>
              <a:t>Fuldtidsjob, 2 børn, fysisk aktiv, livlig rejseaktivitet</a:t>
            </a:r>
          </a:p>
          <a:p>
            <a:pPr>
              <a:buSzPct val="75000"/>
              <a:buFontTx/>
              <a:buChar char="o"/>
              <a:defRPr/>
            </a:pPr>
            <a:endParaRPr lang="da-DK" altLang="da-DK" sz="2400" dirty="0">
              <a:ea typeface="ＭＳ Ｐゴシック" panose="020B0600070205080204" pitchFamily="34" charset="-128"/>
            </a:endParaRPr>
          </a:p>
          <a:p>
            <a:pPr lvl="2">
              <a:buSzPct val="75000"/>
              <a:buFontTx/>
              <a:buChar char="o"/>
              <a:defRPr/>
            </a:pPr>
            <a:endParaRPr lang="da-DK" altLang="da-DK" dirty="0">
              <a:ea typeface="ＭＳ Ｐゴシック" panose="020B0600070205080204" pitchFamily="34" charset="-128"/>
            </a:endParaRPr>
          </a:p>
          <a:p>
            <a:pPr lvl="1">
              <a:buSzPct val="75000"/>
              <a:buFontTx/>
              <a:buChar char="o"/>
              <a:defRPr/>
            </a:pPr>
            <a:endParaRPr lang="da-DK" altLang="da-DK" sz="2000" dirty="0">
              <a:ea typeface="ＭＳ Ｐゴシック" panose="020B0600070205080204" pitchFamily="34" charset="-128"/>
            </a:endParaRPr>
          </a:p>
          <a:p>
            <a:pPr>
              <a:buSzPct val="75000"/>
              <a:buFontTx/>
              <a:buChar char="o"/>
              <a:defRPr/>
            </a:pPr>
            <a:endParaRPr lang="da-DK" altLang="da-DK" sz="2400" dirty="0">
              <a:ea typeface="ＭＳ Ｐゴシック" panose="020B0600070205080204" pitchFamily="34" charset="-128"/>
            </a:endParaRPr>
          </a:p>
          <a:p>
            <a:pPr>
              <a:buSzPct val="75000"/>
              <a:buFontTx/>
              <a:buChar char="o"/>
              <a:defRPr/>
            </a:pPr>
            <a:endParaRPr lang="da-DK" altLang="da-DK" sz="2800" dirty="0">
              <a:ea typeface="ＭＳ Ｐゴシック" panose="020B0600070205080204" pitchFamily="34" charset="-128"/>
            </a:endParaRPr>
          </a:p>
        </p:txBody>
      </p:sp>
      <p:grpSp>
        <p:nvGrpSpPr>
          <p:cNvPr id="14343" name="Gruppe 1">
            <a:extLst>
              <a:ext uri="{FF2B5EF4-FFF2-40B4-BE49-F238E27FC236}">
                <a16:creationId xmlns:a16="http://schemas.microsoft.com/office/drawing/2014/main" id="{37FB312E-8352-1066-4AF7-70487DF1144D}"/>
              </a:ext>
            </a:extLst>
          </p:cNvPr>
          <p:cNvGrpSpPr>
            <a:grpSpLocks/>
          </p:cNvGrpSpPr>
          <p:nvPr/>
        </p:nvGrpSpPr>
        <p:grpSpPr bwMode="auto">
          <a:xfrm>
            <a:off x="0" y="1125538"/>
            <a:ext cx="9144000" cy="5732462"/>
            <a:chOff x="0" y="1125538"/>
            <a:chExt cx="9144000" cy="5732462"/>
          </a:xfrm>
        </p:grpSpPr>
        <p:sp>
          <p:nvSpPr>
            <p:cNvPr id="14346" name="Rectangle 13">
              <a:extLst>
                <a:ext uri="{FF2B5EF4-FFF2-40B4-BE49-F238E27FC236}">
                  <a16:creationId xmlns:a16="http://schemas.microsoft.com/office/drawing/2014/main" id="{CBE9DABA-1715-9C66-B17F-8760C91F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25538"/>
              <a:ext cx="9144000" cy="7143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latin typeface="Arial" panose="020B0604020202020204" pitchFamily="34" charset="0"/>
              </a:endParaRPr>
            </a:p>
          </p:txBody>
        </p:sp>
        <p:sp>
          <p:nvSpPr>
            <p:cNvPr id="14347" name="Rectangle 14">
              <a:extLst>
                <a:ext uri="{FF2B5EF4-FFF2-40B4-BE49-F238E27FC236}">
                  <a16:creationId xmlns:a16="http://schemas.microsoft.com/office/drawing/2014/main" id="{D04F5855-BE87-D2F5-B451-89A11F75E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42100"/>
              <a:ext cx="9144000" cy="2159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latin typeface="Arial" panose="020B0604020202020204" pitchFamily="34" charset="0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994A3566-9571-9749-BEB1-5D03E3D3E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41420"/>
            <a:ext cx="5360640" cy="26832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iracle' cystic fibrosis medicine gets approved for toddlers, sparking hope  for hundreds of 'terrified' parents who feared their kids would never get  £200k drug shown to extend life by up to 30">
            <a:extLst>
              <a:ext uri="{FF2B5EF4-FFF2-40B4-BE49-F238E27FC236}">
                <a16:creationId xmlns:a16="http://schemas.microsoft.com/office/drawing/2014/main" id="{9613996B-7BA3-4A8A-0E41-C5571EA4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04" y="79210"/>
            <a:ext cx="2164092" cy="21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l ned 4">
            <a:extLst>
              <a:ext uri="{FF2B5EF4-FFF2-40B4-BE49-F238E27FC236}">
                <a16:creationId xmlns:a16="http://schemas.microsoft.com/office/drawing/2014/main" id="{F99421A1-F672-C64A-C99A-709F368254CC}"/>
              </a:ext>
            </a:extLst>
          </p:cNvPr>
          <p:cNvSpPr/>
          <p:nvPr/>
        </p:nvSpPr>
        <p:spPr>
          <a:xfrm>
            <a:off x="4163215" y="4005064"/>
            <a:ext cx="179834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5173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6273</TotalTime>
  <Words>405</Words>
  <Application>Microsoft Office PowerPoint</Application>
  <PresentationFormat>Skærmshow (4:3)</PresentationFormat>
  <Paragraphs>87</Paragraphs>
  <Slides>15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 Behandling af Cystisk Fibrose - en stille revolution 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Tak – på vegne af CF teamet AUH E-mail: sorjes@rm.dk   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Cystisk Fibrose og Lungetransplantation</dc:title>
  <dc:creator>Soren</dc:creator>
  <cp:lastModifiedBy>Gert Sund</cp:lastModifiedBy>
  <cp:revision>605</cp:revision>
  <dcterms:created xsi:type="dcterms:W3CDTF">2011-09-15T07:53:06Z</dcterms:created>
  <dcterms:modified xsi:type="dcterms:W3CDTF">2024-06-07T07:21:48Z</dcterms:modified>
</cp:coreProperties>
</file>