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4" r:id="rId9"/>
    <p:sldId id="264" r:id="rId10"/>
    <p:sldId id="266" r:id="rId11"/>
    <p:sldId id="267" r:id="rId12"/>
    <p:sldId id="269" r:id="rId13"/>
    <p:sldId id="270" r:id="rId14"/>
    <p:sldId id="271" r:id="rId15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467544" y="2852937"/>
            <a:ext cx="6400800" cy="792088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fld id="{7A8B8E84-057D-4251-B54C-6722C09DC634}" type="datetime2">
              <a:rPr lang="da-DK" smtClean="0"/>
              <a:t>28. september 2011</a:t>
            </a:fld>
            <a:endParaRPr lang="da-DK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7539-5B7C-47A3-A498-129CAA3A5149}" type="datetimeFigureOut">
              <a:rPr lang="da-DK" smtClean="0"/>
              <a:t>05-11-2012</a:t>
            </a:fld>
            <a:endParaRPr lang="da-DK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>
          <a:xfrm>
            <a:off x="467544" y="2204864"/>
            <a:ext cx="8229600" cy="566936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da-DK" dirty="0" smtClean="0"/>
              <a:t>Overskrift</a:t>
            </a:r>
            <a:endParaRPr lang="da-DK" dirty="0"/>
          </a:p>
        </p:txBody>
      </p:sp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3919"/>
            <a:ext cx="3267531" cy="114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122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7539-5B7C-47A3-A498-129CAA3A5149}" type="datetimeFigureOut">
              <a:rPr lang="da-DK" smtClean="0"/>
              <a:t>05-11-2012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1CCD1F7-3577-47B0-81C1-A82AC25CBF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843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7539-5B7C-47A3-A498-129CAA3A5149}" type="datetimeFigureOut">
              <a:rPr lang="da-DK" smtClean="0"/>
              <a:t>05-11-2012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1CCD1F7-3577-47B0-81C1-A82AC25CBF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4934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7539-5B7C-47A3-A498-129CAA3A5149}" type="datetimeFigureOut">
              <a:rPr lang="da-DK" smtClean="0"/>
              <a:t>05-11-2012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1CCD1F7-3577-47B0-81C1-A82AC25CBF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631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teks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Overskrift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7539-5B7C-47A3-A498-129CAA3A5149}" type="datetimeFigureOut">
              <a:rPr lang="da-DK" smtClean="0"/>
              <a:t>05-11-2012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457200" y="1556792"/>
            <a:ext cx="8229600" cy="45252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3919"/>
            <a:ext cx="3267531" cy="114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2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Overskrift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7539-5B7C-47A3-A498-129CAA3A5149}" type="datetimeFigureOut">
              <a:rPr lang="da-DK" smtClean="0"/>
              <a:t>05-11-2012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0129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1" cap="none" baseline="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7539-5B7C-47A3-A498-129CAA3A5149}" type="datetimeFigureOut">
              <a:rPr lang="da-DK" smtClean="0"/>
              <a:t>05-11-2012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1CCD1F7-3577-47B0-81C1-A82AC25CBF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6494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Overskrift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7539-5B7C-47A3-A498-129CAA3A5149}" type="datetimeFigureOut">
              <a:rPr lang="da-DK" smtClean="0"/>
              <a:t>05-11-2012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1CCD1F7-3577-47B0-81C1-A82AC25CBF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303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Overskrift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7539-5B7C-47A3-A498-129CAA3A5149}" type="datetimeFigureOut">
              <a:rPr lang="da-DK" smtClean="0"/>
              <a:t>05-11-2012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1CCD1F7-3577-47B0-81C1-A82AC25CBF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8397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Overskrift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7539-5B7C-47A3-A498-129CAA3A5149}" type="datetimeFigureOut">
              <a:rPr lang="da-DK" smtClean="0"/>
              <a:t>05-11-2012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1CCD1F7-3577-47B0-81C1-A82AC25CBF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0839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7539-5B7C-47A3-A498-129CAA3A5149}" type="datetimeFigureOut">
              <a:rPr lang="da-DK" smtClean="0"/>
              <a:t>05-11-2012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1CCD1F7-3577-47B0-81C1-A82AC25CBF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0194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7539-5B7C-47A3-A498-129CAA3A5149}" type="datetimeFigureOut">
              <a:rPr lang="da-DK" smtClean="0"/>
              <a:t>05-11-2012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1CCD1F7-3577-47B0-81C1-A82AC25CBF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551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3"/>
            <a:ext cx="7884368" cy="5546513"/>
          </a:xfrm>
          <a:prstGeom prst="rect">
            <a:avLst/>
          </a:prstGeom>
        </p:spPr>
      </p:pic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Overskrift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7539-5B7C-47A3-A498-129CAA3A5149}" type="datetimeFigureOut">
              <a:rPr lang="da-DK" smtClean="0"/>
              <a:t>05-11-2012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237312"/>
            <a:ext cx="122872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5213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a-DK" sz="2000" dirty="0"/>
              <a:t>2012</a:t>
            </a:r>
          </a:p>
          <a:p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Akutteam i Helsingør Kommune</a:t>
            </a:r>
          </a:p>
        </p:txBody>
      </p:sp>
    </p:spTree>
    <p:extLst>
      <p:ext uri="{BB962C8B-B14F-4D97-AF65-F5344CB8AC3E}">
        <p14:creationId xmlns:p14="http://schemas.microsoft.com/office/powerpoint/2010/main" val="145537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2nd Opinion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2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da-DK" dirty="0"/>
              <a:t>Politisk bestemt 3-årigt projekt</a:t>
            </a:r>
          </a:p>
          <a:p>
            <a:pPr>
              <a:lnSpc>
                <a:spcPct val="150000"/>
              </a:lnSpc>
            </a:pPr>
            <a:r>
              <a:rPr lang="da-DK" dirty="0"/>
              <a:t>Projekt startede 1.1.2010. </a:t>
            </a:r>
          </a:p>
          <a:p>
            <a:pPr>
              <a:lnSpc>
                <a:spcPct val="150000"/>
              </a:lnSpc>
            </a:pPr>
            <a:r>
              <a:rPr lang="da-DK" dirty="0"/>
              <a:t>Formål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Forebygge unødige (gen)indlæggelser</a:t>
            </a:r>
          </a:p>
          <a:p>
            <a:pPr>
              <a:lnSpc>
                <a:spcPct val="150000"/>
              </a:lnSpc>
            </a:pPr>
            <a:r>
              <a:rPr lang="da-DK" dirty="0"/>
              <a:t>Fremgangsmåde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Inden indlæggelser (som ikke er 112-indlæggelser) tilkaldes Akutteamet.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Akutteamet laver en vurdering om hvorvidt de kan supplere den eksisterende hjælp med tiltag, som kan give borgerne mulighed for at forblive i eget hjem.</a:t>
            </a:r>
          </a:p>
          <a:p>
            <a:pPr>
              <a:lnSpc>
                <a:spcPct val="150000"/>
              </a:lnSpc>
            </a:pPr>
            <a:r>
              <a:rPr lang="da-DK" dirty="0"/>
              <a:t>Budget for 2012: 1,8 mio. kr.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0207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r>
              <a:rPr lang="da-DK" dirty="0"/>
              <a:t>2nd opinion (</a:t>
            </a:r>
            <a:r>
              <a:rPr lang="da-DK" dirty="0" smtClean="0"/>
              <a:t>1.1.2012-30.9.2012</a:t>
            </a:r>
            <a:r>
              <a:rPr lang="da-DK" dirty="0"/>
              <a:t>)</a:t>
            </a:r>
            <a:br>
              <a:rPr lang="da-DK" dirty="0"/>
            </a:br>
            <a:r>
              <a:rPr lang="da-DK" dirty="0"/>
              <a:t>Indlæggelse undgået?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597629"/>
              </p:ext>
            </p:extLst>
          </p:nvPr>
        </p:nvGraphicFramePr>
        <p:xfrm>
          <a:off x="1476375" y="1844675"/>
          <a:ext cx="609123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iagram" r:id="rId3" imgW="6095872" imgH="4067265" progId="MSGraph.Chart.8">
                  <p:embed followColorScheme="full"/>
                </p:oleObj>
              </mc:Choice>
              <mc:Fallback>
                <p:oleObj name="Diagram" r:id="rId3" imgW="6095872" imgH="4067265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844675"/>
                        <a:ext cx="6091238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621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Udskrivningspatienter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2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da-DK" dirty="0"/>
              <a:t>Akutteam varetager første besøg, når brugere udskrives fra sygehus til hjemmeplejen til ”vanlig hjælp” samme dag.</a:t>
            </a:r>
          </a:p>
          <a:p>
            <a:pPr>
              <a:lnSpc>
                <a:spcPct val="150000"/>
              </a:lnSpc>
            </a:pPr>
            <a:r>
              <a:rPr lang="da-DK" dirty="0"/>
              <a:t>Sikre at der er medicin og ydelser til brugere. </a:t>
            </a:r>
          </a:p>
          <a:p>
            <a:pPr>
              <a:lnSpc>
                <a:spcPct val="150000"/>
              </a:lnSpc>
            </a:pPr>
            <a:r>
              <a:rPr lang="da-DK" dirty="0"/>
              <a:t>Skabe overblik inden videregivelse til almindelig hjemmepleje. </a:t>
            </a:r>
          </a:p>
          <a:p>
            <a:pPr>
              <a:lnSpc>
                <a:spcPct val="150000"/>
              </a:lnSpc>
            </a:pPr>
            <a:r>
              <a:rPr lang="da-DK" dirty="0"/>
              <a:t>Forhindre genindlæggelser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7339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r>
              <a:rPr lang="da-DK" dirty="0"/>
              <a:t>Statistik</a:t>
            </a:r>
            <a:br>
              <a:rPr lang="da-DK" dirty="0"/>
            </a:br>
            <a:r>
              <a:rPr lang="da-DK" dirty="0"/>
              <a:t>Generelt (1.1.2012 – 01.10.2012)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2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da-DK" dirty="0"/>
              <a:t>Antal akutteamspatienter i 2012 (indtil 01.10): </a:t>
            </a:r>
            <a:r>
              <a:rPr lang="da-DK" dirty="0" smtClean="0"/>
              <a:t>310</a:t>
            </a:r>
            <a:endParaRPr lang="da-DK" dirty="0"/>
          </a:p>
          <a:p>
            <a:pPr>
              <a:lnSpc>
                <a:spcPct val="150000"/>
              </a:lnSpc>
            </a:pPr>
            <a:r>
              <a:rPr lang="da-DK" dirty="0"/>
              <a:t>Borgere i kontakt med Akutteam i 2012 (indtil 01.10</a:t>
            </a:r>
            <a:r>
              <a:rPr lang="da-DK"/>
              <a:t>): </a:t>
            </a:r>
            <a:r>
              <a:rPr lang="da-DK" smtClean="0"/>
              <a:t>841</a:t>
            </a:r>
            <a:endParaRPr lang="da-DK" dirty="0"/>
          </a:p>
          <a:p>
            <a:pPr>
              <a:lnSpc>
                <a:spcPct val="150000"/>
              </a:lnSpc>
            </a:pPr>
            <a:r>
              <a:rPr lang="da-DK" dirty="0"/>
              <a:t>Typer af besøg: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Hjemmeplejebesøg inkl. sygepleje: 2.936 besøg – 719,9 timer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Akutteamsbesøg: 1523 besøg – 408,3 timer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2nd opinion besøg: 409 besøg – 114,8 timer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5384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 støbeskeen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2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da-DK" dirty="0"/>
              <a:t>Ansættelse af sygeplejersker fra Hjemmeplejen til vagtdækning i Akutteam med henblik på videndeling</a:t>
            </a:r>
          </a:p>
          <a:p>
            <a:pPr>
              <a:lnSpc>
                <a:spcPct val="150000"/>
              </a:lnSpc>
            </a:pPr>
            <a:r>
              <a:rPr lang="da-DK" dirty="0"/>
              <a:t>Etablering af Akut telefon for kommunens borgere med henblik på at forhindre indlæggelser</a:t>
            </a:r>
          </a:p>
          <a:p>
            <a:pPr>
              <a:lnSpc>
                <a:spcPct val="150000"/>
              </a:lnSpc>
            </a:pPr>
            <a:r>
              <a:rPr lang="da-DK" smtClean="0"/>
              <a:t>Indslusningsteam </a:t>
            </a:r>
            <a:r>
              <a:rPr lang="da-DK" dirty="0"/>
              <a:t>til  de dårligste patienter udskrevet fra sygehuset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786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Præsentation af Akutteamet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2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da-DK" dirty="0"/>
              <a:t>Startede op i 1997</a:t>
            </a:r>
          </a:p>
          <a:p>
            <a:pPr>
              <a:lnSpc>
                <a:spcPct val="150000"/>
              </a:lnSpc>
            </a:pPr>
            <a:r>
              <a:rPr lang="da-DK" dirty="0"/>
              <a:t>Finansieret 50/50 mellem amt og kommune indtil 31.12.2006 herefter 100 pct. kommunalt finansieret</a:t>
            </a:r>
          </a:p>
          <a:p>
            <a:pPr>
              <a:lnSpc>
                <a:spcPct val="150000"/>
              </a:lnSpc>
            </a:pPr>
            <a:r>
              <a:rPr lang="da-DK" dirty="0"/>
              <a:t>Budget for 2012: 5,88 mio. kr. (heraf 1,8 mio. kr. midlertidigt til 2nd opinion) </a:t>
            </a:r>
          </a:p>
          <a:p>
            <a:pPr>
              <a:lnSpc>
                <a:spcPct val="150000"/>
              </a:lnSpc>
            </a:pPr>
            <a:r>
              <a:rPr lang="da-DK" dirty="0"/>
              <a:t>4 typer af brugere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Akutteamsbrugere (lægehenvisning)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2nd opinion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Hjemtagelsesbrugere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Hjælp til hjemmeplejen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0111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Præsentation - fortsat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2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da-DK" dirty="0"/>
              <a:t>Organisatorisk placeret i Hjemmeplejen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Hjemmeplejen er integreret med hjemmesygeplejen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Fælles ledelse, enstrenget struktur</a:t>
            </a:r>
          </a:p>
          <a:p>
            <a:pPr>
              <a:lnSpc>
                <a:spcPct val="150000"/>
              </a:lnSpc>
            </a:pPr>
            <a:r>
              <a:rPr lang="da-DK" dirty="0"/>
              <a:t>12 medarbejdere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9 sygeplejersker 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3 social- og sundhedsassistenter 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Koordinator til daglig planlægning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Ledelse af hjemmeplejechef og souschef</a:t>
            </a:r>
          </a:p>
          <a:p>
            <a:pPr>
              <a:lnSpc>
                <a:spcPct val="150000"/>
              </a:lnSpc>
            </a:pPr>
            <a:r>
              <a:rPr lang="da-DK" dirty="0"/>
              <a:t>Samarbejde med hjemmeplejen omkring natdækning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2 natsygeplejersker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41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Akutteamsbrugere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2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da-DK" dirty="0"/>
              <a:t>Alternativ til indlæggelse/genindlæggelse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Lægehenvisning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Besøg inden for en time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18 diagnosekategorier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Fra ”Afrusning af misbrugere” til ”Terminale patienter”</a:t>
            </a:r>
          </a:p>
          <a:p>
            <a:pPr>
              <a:lnSpc>
                <a:spcPct val="150000"/>
              </a:lnSpc>
            </a:pPr>
            <a:r>
              <a:rPr lang="da-DK" dirty="0"/>
              <a:t>Indlæggelse i Akutteam er midlertidig. Sædvanligvis ikke over 5 dage (undt. Terminale)</a:t>
            </a:r>
          </a:p>
          <a:p>
            <a:pPr>
              <a:lnSpc>
                <a:spcPct val="150000"/>
              </a:lnSpc>
            </a:pPr>
            <a:r>
              <a:rPr lang="da-DK" dirty="0"/>
              <a:t>Vurderingsbesøg for læger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Ikke ”kantet” i forhold til regionale/kommunale opgaver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0839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er særligt ved Akutteamet?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2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da-DK" dirty="0"/>
              <a:t>Intensiv og akut pleje udover det beredskab, der normalt tilbydes. </a:t>
            </a:r>
          </a:p>
          <a:p>
            <a:pPr>
              <a:lnSpc>
                <a:spcPct val="150000"/>
              </a:lnSpc>
            </a:pPr>
            <a:r>
              <a:rPr lang="da-DK" dirty="0"/>
              <a:t>Personalet rekrutteres efter specialistkompetencer, særligt inden for akutsygepleje og terminalpleje.</a:t>
            </a:r>
          </a:p>
          <a:p>
            <a:pPr>
              <a:lnSpc>
                <a:spcPct val="150000"/>
              </a:lnSpc>
            </a:pPr>
            <a:r>
              <a:rPr lang="da-DK" dirty="0"/>
              <a:t>Situationsbaseret pleje med udgangspunkt i patientens akutte behov frem for standarder og visiterede ydelser. </a:t>
            </a:r>
          </a:p>
          <a:p>
            <a:pPr>
              <a:lnSpc>
                <a:spcPct val="150000"/>
              </a:lnSpc>
            </a:pPr>
            <a:r>
              <a:rPr lang="da-DK" dirty="0"/>
              <a:t>Besøg tilpasses brugernes individuelle behov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Hjælpen tilpasses de aktuelle behov hos de enkelte patienter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7887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Formålet med Akutteamet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2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da-DK" dirty="0"/>
              <a:t>Medvirke til at holde borgere hjemme fra sygehusene. </a:t>
            </a:r>
          </a:p>
          <a:p>
            <a:pPr>
              <a:lnSpc>
                <a:spcPct val="150000"/>
              </a:lnSpc>
            </a:pPr>
            <a:r>
              <a:rPr lang="da-DK" dirty="0"/>
              <a:t>Sikre færrest mulige funktionstab pga. indlæggelser</a:t>
            </a:r>
          </a:p>
          <a:p>
            <a:pPr>
              <a:lnSpc>
                <a:spcPct val="150000"/>
              </a:lnSpc>
            </a:pPr>
            <a:r>
              <a:rPr lang="da-DK" dirty="0"/>
              <a:t>Begrænse kommunal medfinansiering til sygehusene.</a:t>
            </a:r>
          </a:p>
          <a:p>
            <a:pPr>
              <a:lnSpc>
                <a:spcPct val="150000"/>
              </a:lnSpc>
            </a:pPr>
            <a:r>
              <a:rPr lang="da-DK" dirty="0"/>
              <a:t>Hurtig udskrivning fra fx skadestue eller AMA med henblik på vurdering i hjemmet - fx. smertebehandling og mobilisering (også kirurgiske patienter)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7026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8896" cy="1143000"/>
          </a:xfrm>
        </p:spPr>
        <p:txBody>
          <a:bodyPr/>
          <a:lstStyle/>
          <a:p>
            <a:r>
              <a:rPr lang="da-DK" dirty="0"/>
              <a:t>Eksempler på typiske arbejdsopgaver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2"/>
          </p:nvPr>
        </p:nvSpPr>
        <p:spPr/>
        <p:txBody>
          <a:bodyPr anchor="ctr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da-DK" dirty="0"/>
              <a:t>Akut observation i hjemmet</a:t>
            </a:r>
          </a:p>
          <a:p>
            <a:pPr lvl="1">
              <a:lnSpc>
                <a:spcPct val="150000"/>
              </a:lnSpc>
            </a:pPr>
            <a:r>
              <a:rPr lang="da-DK" dirty="0"/>
              <a:t>fx dehydrering, vejrtrækningsproblemer, infektionssygdomme.</a:t>
            </a:r>
          </a:p>
          <a:p>
            <a:pPr>
              <a:lnSpc>
                <a:spcPct val="150000"/>
              </a:lnSpc>
            </a:pPr>
            <a:r>
              <a:rPr lang="da-DK" dirty="0"/>
              <a:t>Terminalpleje</a:t>
            </a:r>
          </a:p>
          <a:p>
            <a:pPr>
              <a:lnSpc>
                <a:spcPct val="150000"/>
              </a:lnSpc>
            </a:pPr>
            <a:r>
              <a:rPr lang="da-DK" dirty="0"/>
              <a:t>Afklaring af medicinstatus i samarbejde med de praktiserende læger</a:t>
            </a:r>
          </a:p>
          <a:p>
            <a:pPr>
              <a:lnSpc>
                <a:spcPct val="150000"/>
              </a:lnSpc>
            </a:pPr>
            <a:r>
              <a:rPr lang="da-DK" dirty="0"/>
              <a:t>IV-medicin og </a:t>
            </a:r>
            <a:r>
              <a:rPr lang="da-DK" dirty="0" err="1"/>
              <a:t>parenteral</a:t>
            </a:r>
            <a:r>
              <a:rPr lang="da-DK" dirty="0"/>
              <a:t> ernæring</a:t>
            </a:r>
          </a:p>
          <a:p>
            <a:pPr>
              <a:lnSpc>
                <a:spcPct val="150000"/>
              </a:lnSpc>
            </a:pPr>
            <a:r>
              <a:rPr lang="da-DK" dirty="0"/>
              <a:t>Opstart af hjemmedialysepatienter</a:t>
            </a:r>
          </a:p>
          <a:p>
            <a:pPr>
              <a:lnSpc>
                <a:spcPct val="150000"/>
              </a:lnSpc>
            </a:pPr>
            <a:r>
              <a:rPr lang="da-DK" dirty="0"/>
              <a:t>Frakturskader og traumer</a:t>
            </a:r>
          </a:p>
          <a:p>
            <a:pPr>
              <a:lnSpc>
                <a:spcPct val="150000"/>
              </a:lnSpc>
            </a:pPr>
            <a:r>
              <a:rPr lang="da-DK" dirty="0" err="1"/>
              <a:t>Stand-by</a:t>
            </a:r>
            <a:r>
              <a:rPr lang="da-DK" dirty="0"/>
              <a:t> til visse patienttyper</a:t>
            </a:r>
          </a:p>
          <a:p>
            <a:pPr>
              <a:lnSpc>
                <a:spcPct val="150000"/>
              </a:lnSpc>
            </a:pPr>
            <a:r>
              <a:rPr lang="da-DK" dirty="0"/>
              <a:t>Afrusning af misbrugere</a:t>
            </a:r>
          </a:p>
          <a:p>
            <a:pPr>
              <a:lnSpc>
                <a:spcPct val="150000"/>
              </a:lnSpc>
            </a:pPr>
            <a:r>
              <a:rPr lang="da-DK" dirty="0"/>
              <a:t>Strukturering i socialt stærkt belastede hjem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5498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Patienten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2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da-DK" dirty="0"/>
              <a:t>Patienten skal have behov for sygepleje på et relativt højt teknisk kompetenceniveau, som stiller krav som ligger udover niveauet hos den almindelige hjemmesygepleje.</a:t>
            </a:r>
          </a:p>
          <a:p>
            <a:pPr>
              <a:lnSpc>
                <a:spcPct val="150000"/>
              </a:lnSpc>
            </a:pPr>
            <a:r>
              <a:rPr lang="da-DK" dirty="0"/>
              <a:t>Skal kunne være alene i hjemmet imellem to besøg</a:t>
            </a:r>
          </a:p>
          <a:p>
            <a:pPr>
              <a:lnSpc>
                <a:spcPct val="150000"/>
              </a:lnSpc>
            </a:pPr>
            <a:r>
              <a:rPr lang="da-DK" dirty="0"/>
              <a:t>Skal kunne tage telefonen eller have en pårørende som skal kunne tage telefonen ved pludseligt opstået behov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2969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944" cy="1143000"/>
          </a:xfrm>
        </p:spPr>
        <p:txBody>
          <a:bodyPr/>
          <a:lstStyle/>
          <a:p>
            <a:r>
              <a:rPr lang="da-DK" dirty="0"/>
              <a:t>Statistik</a:t>
            </a:r>
            <a:br>
              <a:rPr lang="da-DK" dirty="0"/>
            </a:br>
            <a:r>
              <a:rPr lang="da-DK" dirty="0"/>
              <a:t>Akutteamsydelser (1.1.2012 – 01.10.2012)</a:t>
            </a:r>
          </a:p>
        </p:txBody>
      </p:sp>
      <p:graphicFrame>
        <p:nvGraphicFramePr>
          <p:cNvPr id="4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5627945"/>
              </p:ext>
            </p:extLst>
          </p:nvPr>
        </p:nvGraphicFramePr>
        <p:xfrm>
          <a:off x="457200" y="1600200"/>
          <a:ext cx="8229600" cy="3594100"/>
        </p:xfrm>
        <a:graphic>
          <a:graphicData uri="http://schemas.openxmlformats.org/drawingml/2006/table">
            <a:tbl>
              <a:tblPr/>
              <a:tblGrid>
                <a:gridCol w="3063875"/>
                <a:gridCol w="795338"/>
                <a:gridCol w="776287"/>
                <a:gridCol w="1919288"/>
                <a:gridCol w="795337"/>
                <a:gridCol w="879475"/>
              </a:tblGrid>
              <a:tr h="3048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Ydelse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Besøg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Timer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Ydelse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Besøg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Timer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  <a:tr h="2842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Hjerte-kar sygdomme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13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3,17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Øre/næse/hals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0,00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82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Lungesygdomme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13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3,65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Cancer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248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71,37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85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Nyresygdomme/endokriologi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10,00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Trauma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2,82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842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Infektionssygdomme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105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27,95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Psykisk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38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9,82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842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Tarmsygdomme/hepatologi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163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49,27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Causa Socialis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287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66,08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85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Neurologi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24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6,66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Terminal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292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81,76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30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Blodsygdomme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0,66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Misbrug med alkohol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11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2,99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66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Bevægeapparat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38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10,64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Udskrivningsborger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92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24,96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65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Fraktur</a:t>
                      </a:r>
                      <a:endParaRPr kumimoji="0" lang="da-D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77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10,64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Vejledning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0,33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591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Hud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5,47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Øvrige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47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7,77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182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Øjne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0,34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68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lsingor">
  <a:themeElements>
    <a:clrScheme name="Helsingor">
      <a:dk1>
        <a:sysClr val="windowText" lastClr="000000"/>
      </a:dk1>
      <a:lt1>
        <a:sysClr val="window" lastClr="FFFFFF"/>
      </a:lt1>
      <a:dk2>
        <a:srgbClr val="002663"/>
      </a:dk2>
      <a:lt2>
        <a:srgbClr val="C9B280"/>
      </a:lt2>
      <a:accent1>
        <a:srgbClr val="34B6E4"/>
      </a:accent1>
      <a:accent2>
        <a:srgbClr val="FFA200"/>
      </a:accent2>
      <a:accent3>
        <a:srgbClr val="77B800"/>
      </a:accent3>
      <a:accent4>
        <a:srgbClr val="AF292E"/>
      </a:accent4>
      <a:accent5>
        <a:srgbClr val="00694E"/>
      </a:accent5>
      <a:accent6>
        <a:srgbClr val="E57200"/>
      </a:accent6>
      <a:hlink>
        <a:srgbClr val="548DD4"/>
      </a:hlink>
      <a:folHlink>
        <a:srgbClr val="800080"/>
      </a:folHlink>
    </a:clrScheme>
    <a:fontScheme name="Helsingor_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Helsingor</Template>
  <TotalTime>392</TotalTime>
  <Words>632</Words>
  <Application>Microsoft Office PowerPoint</Application>
  <PresentationFormat>Skærmshow (4:3)</PresentationFormat>
  <Paragraphs>153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6" baseType="lpstr">
      <vt:lpstr>Helsingor</vt:lpstr>
      <vt:lpstr>Diagram</vt:lpstr>
      <vt:lpstr>Akutteam i Helsingør Kommune</vt:lpstr>
      <vt:lpstr>Præsentation af Akutteamet</vt:lpstr>
      <vt:lpstr>Præsentation - fortsat</vt:lpstr>
      <vt:lpstr>Akutteamsbrugere</vt:lpstr>
      <vt:lpstr>Hvad er særligt ved Akutteamet?</vt:lpstr>
      <vt:lpstr>Formålet med Akutteamet</vt:lpstr>
      <vt:lpstr>Eksempler på typiske arbejdsopgaver</vt:lpstr>
      <vt:lpstr>Patienten</vt:lpstr>
      <vt:lpstr>Statistik Akutteamsydelser (1.1.2012 – 01.10.2012)</vt:lpstr>
      <vt:lpstr>2nd Opinion</vt:lpstr>
      <vt:lpstr>2nd opinion (1.1.2012-30.9.2012) Indlæggelse undgået?</vt:lpstr>
      <vt:lpstr>Udskrivningspatienter</vt:lpstr>
      <vt:lpstr>Statistik Generelt (1.1.2012 – 01.10.2012)</vt:lpstr>
      <vt:lpstr>I støbeskeen</vt:lpstr>
    </vt:vector>
  </TitlesOfParts>
  <Company>Helsingør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Akutteam i Helsingør Kommune</dc:title>
  <dc:creator>Jeppe Thielke</dc:creator>
  <cp:lastModifiedBy>Jeppe Thielke</cp:lastModifiedBy>
  <cp:revision>14</cp:revision>
  <cp:lastPrinted>2012-11-05T06:38:11Z</cp:lastPrinted>
  <dcterms:created xsi:type="dcterms:W3CDTF">2012-10-24T11:29:32Z</dcterms:created>
  <dcterms:modified xsi:type="dcterms:W3CDTF">2012-11-05T06:51:55Z</dcterms:modified>
</cp:coreProperties>
</file>